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68" r:id="rId3"/>
    <p:sldId id="455" r:id="rId4"/>
    <p:sldId id="454" r:id="rId5"/>
    <p:sldId id="476" r:id="rId6"/>
    <p:sldId id="477" r:id="rId7"/>
    <p:sldId id="506" r:id="rId8"/>
    <p:sldId id="258" r:id="rId9"/>
    <p:sldId id="260" r:id="rId10"/>
    <p:sldId id="261" r:id="rId11"/>
    <p:sldId id="507" r:id="rId12"/>
    <p:sldId id="512" r:id="rId13"/>
    <p:sldId id="508" r:id="rId14"/>
    <p:sldId id="509" r:id="rId15"/>
    <p:sldId id="259" r:id="rId16"/>
    <p:sldId id="262" r:id="rId17"/>
    <p:sldId id="263" r:id="rId18"/>
    <p:sldId id="264" r:id="rId19"/>
    <p:sldId id="265" r:id="rId20"/>
    <p:sldId id="266" r:id="rId21"/>
    <p:sldId id="267" r:id="rId22"/>
    <p:sldId id="510" r:id="rId23"/>
    <p:sldId id="5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90" d="100"/>
          <a:sy n="90" d="100"/>
        </p:scale>
        <p:origin x="208"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7EC3B-926A-4E53-B085-E87F59AC6C10}" type="datetimeFigureOut">
              <a:rPr lang="en-US" smtClean="0"/>
              <a:t>4/7/24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E739-752C-420B-BB39-721E181E26C3}" type="slidenum">
              <a:rPr lang="en-US" smtClean="0"/>
              <a:t>‹#›</a:t>
            </a:fld>
            <a:endParaRPr lang="en-US"/>
          </a:p>
        </p:txBody>
      </p:sp>
    </p:spTree>
    <p:extLst>
      <p:ext uri="{BB962C8B-B14F-4D97-AF65-F5344CB8AC3E}">
        <p14:creationId xmlns:p14="http://schemas.microsoft.com/office/powerpoint/2010/main" val="72565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mainstem river and cold-water alcoves present completely different habitats. </a:t>
            </a:r>
          </a:p>
          <a:p>
            <a:r>
              <a:rPr lang="en-US" baseline="0" dirty="0"/>
              <a:t>These are very different patterns of habitat with different associated conditions</a:t>
            </a:r>
          </a:p>
          <a:p>
            <a:r>
              <a:rPr lang="en-US" baseline="0" dirty="0"/>
              <a:t>What is the net energetic outcome between fish that use the mainstem versus fish that use alcoves?</a:t>
            </a:r>
          </a:p>
          <a:p>
            <a:r>
              <a:rPr lang="en-US" baseline="0" dirty="0"/>
              <a:t>For this study we sampled diet and growth of over 500 individuals captured in both </a:t>
            </a:r>
            <a:r>
              <a:rPr lang="en-US" baseline="0" dirty="0" err="1"/>
              <a:t>ms</a:t>
            </a:r>
            <a:r>
              <a:rPr lang="en-US" baseline="0" dirty="0"/>
              <a:t> and alcove habitats</a:t>
            </a:r>
          </a:p>
          <a:p>
            <a:r>
              <a:rPr lang="en-US" baseline="0" dirty="0"/>
              <a:t>and used bioenergetics models to quantify energy budgets. We also pit tagged fish, which allowed us to determine </a:t>
            </a:r>
          </a:p>
          <a:p>
            <a:r>
              <a:rPr lang="en-US" baseline="0" dirty="0"/>
              <a:t>recaptures</a:t>
            </a:r>
          </a:p>
          <a:p>
            <a:endParaRPr lang="en-US" baseline="0" dirty="0"/>
          </a:p>
          <a:p>
            <a:endParaRPr lang="en-US" baseline="0" dirty="0"/>
          </a:p>
          <a:p>
            <a:r>
              <a:rPr lang="en-US" dirty="0"/>
              <a:t>Not only higher</a:t>
            </a:r>
            <a:r>
              <a:rPr lang="en-US" baseline="0" dirty="0"/>
              <a:t> basal metabolism, also in high velocity habitats (comparison)</a:t>
            </a:r>
          </a:p>
          <a:p>
            <a:r>
              <a:rPr lang="en-US" baseline="0" dirty="0"/>
              <a:t>Why is this the rare strategy if the energetic cost of doing it for both activity and basal</a:t>
            </a:r>
          </a:p>
        </p:txBody>
      </p:sp>
      <p:sp>
        <p:nvSpPr>
          <p:cNvPr id="4" name="Slide Number Placeholder 3"/>
          <p:cNvSpPr>
            <a:spLocks noGrp="1"/>
          </p:cNvSpPr>
          <p:nvPr>
            <p:ph type="sldNum" sz="quarter" idx="10"/>
          </p:nvPr>
        </p:nvSpPr>
        <p:spPr/>
        <p:txBody>
          <a:bodyPr/>
          <a:lstStyle/>
          <a:p>
            <a:fld id="{51884CF2-1C24-4618-94A4-1477653632E7}" type="slidenum">
              <a:rPr lang="en-US" smtClean="0"/>
              <a:t>7</a:t>
            </a:fld>
            <a:endParaRPr lang="en-US"/>
          </a:p>
        </p:txBody>
      </p:sp>
    </p:spTree>
    <p:extLst>
      <p:ext uri="{BB962C8B-B14F-4D97-AF65-F5344CB8AC3E}">
        <p14:creationId xmlns:p14="http://schemas.microsoft.com/office/powerpoint/2010/main" val="2128570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2AB05-6F39-61BB-4C05-BEB335D11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A7320-B51E-4BA0-2831-D251583A0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3E3AF-A815-6187-B464-D85D6903EB08}"/>
              </a:ext>
            </a:extLst>
          </p:cNvPr>
          <p:cNvSpPr>
            <a:spLocks noGrp="1"/>
          </p:cNvSpPr>
          <p:nvPr>
            <p:ph type="body" idx="1"/>
          </p:nvPr>
        </p:nvSpPr>
        <p:spPr/>
        <p:txBody>
          <a:bodyPr/>
          <a:lstStyle/>
          <a:p>
            <a:r>
              <a:rPr lang="en-US" baseline="0" dirty="0"/>
              <a:t>Here, we’ve run the same simulation, but now for a more cold-adapted fish. Here you can see that once again increasing </a:t>
            </a:r>
            <a:r>
              <a:rPr lang="en-US" baseline="0" dirty="0" err="1"/>
              <a:t>Pcmax</a:t>
            </a:r>
            <a:r>
              <a:rPr lang="en-US" baseline="0" dirty="0"/>
              <a:t> can increase growth potential, but the precipitous </a:t>
            </a:r>
            <a:r>
              <a:rPr lang="en-US" baseline="0" dirty="0" err="1"/>
              <a:t>dropoff</a:t>
            </a:r>
            <a:r>
              <a:rPr lang="en-US" baseline="0" dirty="0"/>
              <a:t> in predicted growth occurs at much lower temperatures. </a:t>
            </a:r>
          </a:p>
          <a:p>
            <a:r>
              <a:rPr lang="en-US" baseline="0" dirty="0"/>
              <a:t>Differing species and populations will have different physiological limitations, which dictates when this cliff will occur.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Recent work by Kara Anlauf-Dunn on other c</a:t>
            </a:r>
            <a:r>
              <a:rPr lang="en-US" sz="1200" kern="1200" dirty="0">
                <a:solidFill>
                  <a:schemeClr val="tx1"/>
                </a:solidFill>
                <a:effectLst/>
                <a:latin typeface="+mn-lt"/>
                <a:ea typeface="+mn-ea"/>
                <a:cs typeface="+mn-cs"/>
              </a:rPr>
              <a:t>utthroat trout populations within the Willamette Valley watershed did not record a decrease in aerobic scope at temperatures as warm as 22℃.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While it seems likely that our study fish would have similar thermal tolerance ranges, the fact that they are aggregated in thermal refuges would suggest that current peak mainstem temperatures (i.e. ~18-22</a:t>
            </a:r>
            <a:r>
              <a:rPr lang="en-US" sz="1200" kern="1200" dirty="0">
                <a:solidFill>
                  <a:schemeClr val="tx1"/>
                </a:solidFill>
                <a:effectLst/>
                <a:latin typeface="+mn-lt"/>
                <a:ea typeface="+mn-ea"/>
                <a:cs typeface="+mn-cs"/>
                <a:sym typeface="Symbol" panose="05050102010706020507" pitchFamily="18" charset="2"/>
              </a:rPr>
              <a:t></a:t>
            </a:r>
            <a:r>
              <a:rPr lang="en-US" sz="1200" kern="1200" dirty="0">
                <a:solidFill>
                  <a:schemeClr val="tx1"/>
                </a:solidFill>
                <a:effectLst/>
                <a:latin typeface="+mn-lt"/>
                <a:ea typeface="+mn-ea"/>
                <a:cs typeface="+mn-cs"/>
              </a:rPr>
              <a:t>C) are suboptimal.</a:t>
            </a:r>
            <a:endParaRPr lang="en-US" baseline="0" dirty="0"/>
          </a:p>
        </p:txBody>
      </p:sp>
      <p:sp>
        <p:nvSpPr>
          <p:cNvPr id="4" name="Slide Number Placeholder 3">
            <a:extLst>
              <a:ext uri="{FF2B5EF4-FFF2-40B4-BE49-F238E27FC236}">
                <a16:creationId xmlns:a16="http://schemas.microsoft.com/office/drawing/2014/main" id="{E9F43691-626E-9E4B-686F-7588E7FB3D58}"/>
              </a:ext>
            </a:extLst>
          </p:cNvPr>
          <p:cNvSpPr>
            <a:spLocks noGrp="1"/>
          </p:cNvSpPr>
          <p:nvPr>
            <p:ph type="sldNum" sz="quarter" idx="5"/>
          </p:nvPr>
        </p:nvSpPr>
        <p:spPr/>
        <p:txBody>
          <a:bodyPr/>
          <a:lstStyle/>
          <a:p>
            <a:fld id="{51884CF2-1C24-4618-94A4-1477653632E7}" type="slidenum">
              <a:rPr lang="en-US" smtClean="0"/>
              <a:t>20</a:t>
            </a:fld>
            <a:endParaRPr lang="en-US"/>
          </a:p>
        </p:txBody>
      </p:sp>
    </p:spTree>
    <p:extLst>
      <p:ext uri="{BB962C8B-B14F-4D97-AF65-F5344CB8AC3E}">
        <p14:creationId xmlns:p14="http://schemas.microsoft.com/office/powerpoint/2010/main" val="470523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0178-055E-BAC0-FD0F-20C11C815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BA9A52-F76A-2D82-72EC-F47353678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58CCA-6930-CAF9-9EE5-A8CB27669E42}"/>
              </a:ext>
            </a:extLst>
          </p:cNvPr>
          <p:cNvSpPr>
            <a:spLocks noGrp="1"/>
          </p:cNvSpPr>
          <p:nvPr>
            <p:ph type="body" idx="1"/>
          </p:nvPr>
        </p:nvSpPr>
        <p:spPr/>
        <p:txBody>
          <a:bodyPr/>
          <a:lstStyle/>
          <a:p>
            <a:r>
              <a:rPr lang="en-US" dirty="0"/>
              <a:t>By</a:t>
            </a:r>
            <a:r>
              <a:rPr lang="en-US" baseline="0" dirty="0"/>
              <a:t> adding in diet data, we can now see that these two strategies are fundamentally different. We can now consider our mainstem fish to be…</a:t>
            </a:r>
          </a:p>
          <a:p>
            <a:r>
              <a:rPr lang="en-US" baseline="0" dirty="0"/>
              <a:t>Gym rats</a:t>
            </a:r>
          </a:p>
          <a:p>
            <a:r>
              <a:rPr lang="en-US" baseline="0" dirty="0"/>
              <a:t>Couch potato on a diet</a:t>
            </a:r>
          </a:p>
          <a:p>
            <a:endParaRPr lang="en-US" dirty="0"/>
          </a:p>
        </p:txBody>
      </p:sp>
      <p:sp>
        <p:nvSpPr>
          <p:cNvPr id="4" name="Slide Number Placeholder 3">
            <a:extLst>
              <a:ext uri="{FF2B5EF4-FFF2-40B4-BE49-F238E27FC236}">
                <a16:creationId xmlns:a16="http://schemas.microsoft.com/office/drawing/2014/main" id="{BE22C2EF-BCA2-0446-A8C4-3C89F5528CD9}"/>
              </a:ext>
            </a:extLst>
          </p:cNvPr>
          <p:cNvSpPr>
            <a:spLocks noGrp="1"/>
          </p:cNvSpPr>
          <p:nvPr>
            <p:ph type="sldNum" sz="quarter" idx="10"/>
          </p:nvPr>
        </p:nvSpPr>
        <p:spPr/>
        <p:txBody>
          <a:bodyPr/>
          <a:lstStyle/>
          <a:p>
            <a:fld id="{51884CF2-1C24-4618-94A4-1477653632E7}" type="slidenum">
              <a:rPr lang="en-US" smtClean="0"/>
              <a:t>8</a:t>
            </a:fld>
            <a:endParaRPr lang="en-US"/>
          </a:p>
        </p:txBody>
      </p:sp>
    </p:spTree>
    <p:extLst>
      <p:ext uri="{BB962C8B-B14F-4D97-AF65-F5344CB8AC3E}">
        <p14:creationId xmlns:p14="http://schemas.microsoft.com/office/powerpoint/2010/main" val="3208624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a:t>
            </a:r>
            <a:r>
              <a:rPr lang="en-US" baseline="0" dirty="0"/>
              <a:t> are the energetic outcomes? To answer this question we used a bioenergetics modeling approach. This is a mass balance equation that when simplified looks like this. Potential for growth is equal to the amount of food you consume, minus losses to metabolism and wastes. On </a:t>
            </a:r>
            <a:r>
              <a:rPr lang="en-US" baseline="0"/>
              <a:t>the right </a:t>
            </a:r>
            <a:r>
              <a:rPr lang="en-US" baseline="0" dirty="0"/>
              <a:t>we are looking at figures of a cutthroat congener, rainbow trout, and modeled rates of fish growth across a range of temperatures. when consumption is at a maximum, on the bottom consumption is constrained to 35% of maximum possible consumption (more realistic for a wild fish)</a:t>
            </a:r>
          </a:p>
        </p:txBody>
      </p:sp>
      <p:sp>
        <p:nvSpPr>
          <p:cNvPr id="4" name="Slide Number Placeholder 3"/>
          <p:cNvSpPr>
            <a:spLocks noGrp="1"/>
          </p:cNvSpPr>
          <p:nvPr>
            <p:ph type="sldNum" sz="quarter" idx="10"/>
          </p:nvPr>
        </p:nvSpPr>
        <p:spPr/>
        <p:txBody>
          <a:bodyPr/>
          <a:lstStyle/>
          <a:p>
            <a:fld id="{51884CF2-1C24-4618-94A4-1477653632E7}" type="slidenum">
              <a:rPr lang="en-US" smtClean="0"/>
              <a:t>9</a:t>
            </a:fld>
            <a:endParaRPr lang="en-US"/>
          </a:p>
        </p:txBody>
      </p:sp>
    </p:spTree>
    <p:extLst>
      <p:ext uri="{BB962C8B-B14F-4D97-AF65-F5344CB8AC3E}">
        <p14:creationId xmlns:p14="http://schemas.microsoft.com/office/powerpoint/2010/main" val="323982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5C67C-994E-69FB-79B6-8FE8C99E0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385A1-663D-B843-0BEE-078FFC8DA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90B5D-2441-661D-D577-34B230785110}"/>
              </a:ext>
            </a:extLst>
          </p:cNvPr>
          <p:cNvSpPr>
            <a:spLocks noGrp="1"/>
          </p:cNvSpPr>
          <p:nvPr>
            <p:ph type="body" idx="1"/>
          </p:nvPr>
        </p:nvSpPr>
        <p:spPr/>
        <p:txBody>
          <a:bodyPr/>
          <a:lstStyle/>
          <a:p>
            <a:r>
              <a:rPr lang="en-US" dirty="0"/>
              <a:t>This is a graph showing the </a:t>
            </a:r>
            <a:r>
              <a:rPr lang="en-US" sz="1200" kern="1200" dirty="0">
                <a:solidFill>
                  <a:schemeClr val="tx1"/>
                </a:solidFill>
                <a:effectLst/>
                <a:latin typeface="+mn-lt"/>
                <a:ea typeface="+mn-ea"/>
                <a:cs typeface="+mn-cs"/>
              </a:rPr>
              <a:t>prey that provided the most diet energy per habitat</a:t>
            </a:r>
            <a:r>
              <a:rPr lang="en-US" dirty="0"/>
              <a:t>. </a:t>
            </a:r>
          </a:p>
          <a:p>
            <a:r>
              <a:rPr lang="en-US" dirty="0"/>
              <a:t>In alcoves, 90% of the</a:t>
            </a:r>
            <a:r>
              <a:rPr lang="en-US" baseline="0" dirty="0"/>
              <a:t> energy found in fish diets was comprised of water boatmen and </a:t>
            </a:r>
            <a:r>
              <a:rPr lang="en-US" baseline="0" dirty="0" err="1"/>
              <a:t>chironomids</a:t>
            </a:r>
            <a:r>
              <a:rPr lang="en-US" baseline="0" dirty="0"/>
              <a:t>. </a:t>
            </a:r>
          </a:p>
          <a:p>
            <a:r>
              <a:rPr lang="en-US" baseline="0" dirty="0"/>
              <a:t>Here, </a:t>
            </a:r>
            <a:r>
              <a:rPr lang="en-US" dirty="0"/>
              <a:t>fish are opportunistically</a:t>
            </a:r>
            <a:r>
              <a:rPr lang="en-US" baseline="0" dirty="0"/>
              <a:t> foraging on hypoxia tolerant prey in water column.</a:t>
            </a:r>
          </a:p>
          <a:p>
            <a:r>
              <a:rPr lang="en-US" baseline="0" dirty="0"/>
              <a:t>In the mainstem, 90% of the energy found in fish diets was comprised of </a:t>
            </a:r>
            <a:r>
              <a:rPr lang="en-US" baseline="0" dirty="0" err="1"/>
              <a:t>msc</a:t>
            </a:r>
            <a:r>
              <a:rPr lang="en-US" baseline="0" dirty="0"/>
              <a:t>, also known as EPT taxa, the stuff you’d imagine fish eating while drift feeding. </a:t>
            </a:r>
            <a:endParaRPr lang="en-US" dirty="0"/>
          </a:p>
          <a:p>
            <a:r>
              <a:rPr lang="en-US" dirty="0"/>
              <a:t>Diet</a:t>
            </a:r>
            <a:r>
              <a:rPr lang="en-US" baseline="0" dirty="0"/>
              <a:t> analysis shows that these habitats present completely different food webs for cutthroat. </a:t>
            </a:r>
          </a:p>
          <a:p>
            <a:endParaRPr lang="en-US" baseline="0" dirty="0"/>
          </a:p>
          <a:p>
            <a:r>
              <a:rPr lang="en-US" baseline="0" dirty="0"/>
              <a:t>Not only are prey types different, but the total diet energy between habitats was dramatically different,</a:t>
            </a:r>
          </a:p>
          <a:p>
            <a:r>
              <a:rPr lang="en-US" baseline="0" dirty="0"/>
              <a:t>Mainstem diets had over 3Xs the amount of energy as alcove fish</a:t>
            </a:r>
          </a:p>
          <a:p>
            <a:r>
              <a:rPr lang="en-US" baseline="0" dirty="0"/>
              <a:t>Alcove fish average daily ration 17,400 Joules versus mainstem 55,500 Joules</a:t>
            </a:r>
            <a:endParaRPr lang="en-US" dirty="0"/>
          </a:p>
        </p:txBody>
      </p:sp>
      <p:sp>
        <p:nvSpPr>
          <p:cNvPr id="4" name="Slide Number Placeholder 3">
            <a:extLst>
              <a:ext uri="{FF2B5EF4-FFF2-40B4-BE49-F238E27FC236}">
                <a16:creationId xmlns:a16="http://schemas.microsoft.com/office/drawing/2014/main" id="{A918AA4D-F045-1D22-A330-ED6A6EED4667}"/>
              </a:ext>
            </a:extLst>
          </p:cNvPr>
          <p:cNvSpPr>
            <a:spLocks noGrp="1"/>
          </p:cNvSpPr>
          <p:nvPr>
            <p:ph type="sldNum" sz="quarter" idx="5"/>
          </p:nvPr>
        </p:nvSpPr>
        <p:spPr/>
        <p:txBody>
          <a:bodyPr/>
          <a:lstStyle/>
          <a:p>
            <a:fld id="{51884CF2-1C24-4618-94A4-1477653632E7}" type="slidenum">
              <a:rPr lang="en-US" smtClean="0"/>
              <a:t>14</a:t>
            </a:fld>
            <a:endParaRPr lang="en-US"/>
          </a:p>
        </p:txBody>
      </p:sp>
    </p:spTree>
    <p:extLst>
      <p:ext uri="{BB962C8B-B14F-4D97-AF65-F5344CB8AC3E}">
        <p14:creationId xmlns:p14="http://schemas.microsoft.com/office/powerpoint/2010/main" val="384261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9F2F5-D6CE-5A84-D820-A35A87CF64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ED126-2402-170E-11D6-1E971ED59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91E25-7BA0-75FE-DA37-1090A1750DA7}"/>
              </a:ext>
            </a:extLst>
          </p:cNvPr>
          <p:cNvSpPr>
            <a:spLocks noGrp="1"/>
          </p:cNvSpPr>
          <p:nvPr>
            <p:ph type="body" idx="1"/>
          </p:nvPr>
        </p:nvSpPr>
        <p:spPr/>
        <p:txBody>
          <a:bodyPr/>
          <a:lstStyle/>
          <a:p>
            <a:r>
              <a:rPr lang="en-US" baseline="0" dirty="0"/>
              <a:t>With our diet data, we can look at the modeled consumption comparing alcove and mainstem habitats. You can see here that the rate of consumption is far greater in the mainstem. Now lets add in the energy losses.</a:t>
            </a:r>
          </a:p>
          <a:p>
            <a:r>
              <a:rPr lang="en-US" baseline="0" dirty="0"/>
              <a:t>Per habitat, the rate of energy lost to metabolism and wastes roughly mirrors the rate of consumption for both habitats – meaning the energy balance and thus the potential for growth is nearly zero. </a:t>
            </a:r>
          </a:p>
          <a:p>
            <a:r>
              <a:rPr lang="en-US" baseline="0" dirty="0"/>
              <a:t>This is corroborated by growth data from our recaptured fish – growth is only slightly positive in both habitats. </a:t>
            </a:r>
          </a:p>
          <a:p>
            <a:r>
              <a:rPr lang="en-US" baseline="0" dirty="0"/>
              <a:t>The two strategies appear roughly equal, with mainstem fish putting on slightly more growth. </a:t>
            </a:r>
            <a:endParaRPr lang="en-US" dirty="0"/>
          </a:p>
        </p:txBody>
      </p:sp>
      <p:sp>
        <p:nvSpPr>
          <p:cNvPr id="4" name="Slide Number Placeholder 3">
            <a:extLst>
              <a:ext uri="{FF2B5EF4-FFF2-40B4-BE49-F238E27FC236}">
                <a16:creationId xmlns:a16="http://schemas.microsoft.com/office/drawing/2014/main" id="{A2B0507D-48B4-8644-4D4E-7B708F0FAD65}"/>
              </a:ext>
            </a:extLst>
          </p:cNvPr>
          <p:cNvSpPr>
            <a:spLocks noGrp="1"/>
          </p:cNvSpPr>
          <p:nvPr>
            <p:ph type="sldNum" sz="quarter" idx="5"/>
          </p:nvPr>
        </p:nvSpPr>
        <p:spPr/>
        <p:txBody>
          <a:bodyPr/>
          <a:lstStyle/>
          <a:p>
            <a:fld id="{51884CF2-1C24-4618-94A4-1477653632E7}" type="slidenum">
              <a:rPr lang="en-US" smtClean="0"/>
              <a:t>15</a:t>
            </a:fld>
            <a:endParaRPr lang="en-US"/>
          </a:p>
        </p:txBody>
      </p:sp>
    </p:spTree>
    <p:extLst>
      <p:ext uri="{BB962C8B-B14F-4D97-AF65-F5344CB8AC3E}">
        <p14:creationId xmlns:p14="http://schemas.microsoft.com/office/powerpoint/2010/main" val="2896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F019A-3D6C-765B-6B30-77970C154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58915-4128-0D8F-0DDC-785D74DDD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7A17F-D4E6-530E-D0ED-6CB29D7D5653}"/>
              </a:ext>
            </a:extLst>
          </p:cNvPr>
          <p:cNvSpPr>
            <a:spLocks noGrp="1"/>
          </p:cNvSpPr>
          <p:nvPr>
            <p:ph type="body" idx="1"/>
          </p:nvPr>
        </p:nvSpPr>
        <p:spPr/>
        <p:txBody>
          <a:bodyPr/>
          <a:lstStyle/>
          <a:p>
            <a:r>
              <a:rPr lang="en-US" dirty="0"/>
              <a:t>But what about in a warmer future?</a:t>
            </a:r>
            <a:r>
              <a:rPr lang="en-US" baseline="0" dirty="0"/>
              <a:t> </a:t>
            </a:r>
            <a:endParaRPr lang="en-US" dirty="0"/>
          </a:p>
          <a:p>
            <a:r>
              <a:rPr lang="en-US" baseline="0" dirty="0"/>
              <a:t>Mainstem temperatures projected to meet 22 degrees and be as high as 25 degrees some segments and tributaries. </a:t>
            </a:r>
          </a:p>
          <a:p>
            <a:r>
              <a:rPr lang="en-US" baseline="0" dirty="0"/>
              <a:t>How will increasing temperatures impact fish that stay in place and tolerate warm mainstem </a:t>
            </a:r>
            <a:r>
              <a:rPr lang="en-US" baseline="0" dirty="0" err="1"/>
              <a:t>tempreatures</a:t>
            </a:r>
            <a:r>
              <a:rPr lang="en-US" baseline="0" dirty="0"/>
              <a:t>. </a:t>
            </a:r>
          </a:p>
          <a:p>
            <a:endParaRPr lang="en-US" baseline="0" dirty="0"/>
          </a:p>
        </p:txBody>
      </p:sp>
      <p:sp>
        <p:nvSpPr>
          <p:cNvPr id="4" name="Slide Number Placeholder 3">
            <a:extLst>
              <a:ext uri="{FF2B5EF4-FFF2-40B4-BE49-F238E27FC236}">
                <a16:creationId xmlns:a16="http://schemas.microsoft.com/office/drawing/2014/main" id="{80ABC0CF-DF95-14DB-94E0-23D9E1BB9602}"/>
              </a:ext>
            </a:extLst>
          </p:cNvPr>
          <p:cNvSpPr>
            <a:spLocks noGrp="1"/>
          </p:cNvSpPr>
          <p:nvPr>
            <p:ph type="sldNum" sz="quarter" idx="5"/>
          </p:nvPr>
        </p:nvSpPr>
        <p:spPr/>
        <p:txBody>
          <a:bodyPr/>
          <a:lstStyle/>
          <a:p>
            <a:fld id="{51884CF2-1C24-4618-94A4-1477653632E7}" type="slidenum">
              <a:rPr lang="en-US" smtClean="0"/>
              <a:t>16</a:t>
            </a:fld>
            <a:endParaRPr lang="en-US"/>
          </a:p>
        </p:txBody>
      </p:sp>
    </p:spTree>
    <p:extLst>
      <p:ext uri="{BB962C8B-B14F-4D97-AF65-F5344CB8AC3E}">
        <p14:creationId xmlns:p14="http://schemas.microsoft.com/office/powerpoint/2010/main" val="449573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FEC89-306B-A36E-4270-CF7FBD69A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27564-909C-C0E1-A70E-2CC17F367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387DAD-02BD-C96C-8758-299B13BA7443}"/>
              </a:ext>
            </a:extLst>
          </p:cNvPr>
          <p:cNvSpPr>
            <a:spLocks noGrp="1"/>
          </p:cNvSpPr>
          <p:nvPr>
            <p:ph type="body" idx="1"/>
          </p:nvPr>
        </p:nvSpPr>
        <p:spPr/>
        <p:txBody>
          <a:bodyPr/>
          <a:lstStyle/>
          <a:p>
            <a:r>
              <a:rPr lang="en-US" baseline="0" dirty="0"/>
              <a:t>We simulated how fish growth might respond to warming as a function of two variables –  how much they’re eating and what their physiological tolerance is </a:t>
            </a:r>
          </a:p>
          <a:p>
            <a:r>
              <a:rPr lang="en-US" baseline="0" dirty="0"/>
              <a:t>To get oriented, here is a graph with temperature on the x axis and predicted growth in g/d on the y axis.</a:t>
            </a:r>
          </a:p>
          <a:p>
            <a:endParaRPr lang="en-US" baseline="0" dirty="0"/>
          </a:p>
          <a:p>
            <a:r>
              <a:rPr lang="en-US" baseline="0" dirty="0"/>
              <a:t>Here you can see our simulated predicted growth which is roughly constant until temperatures reach ~23, after which it drops off a cliff</a:t>
            </a:r>
          </a:p>
          <a:p>
            <a:endParaRPr lang="en-US" baseline="0" dirty="0"/>
          </a:p>
        </p:txBody>
      </p:sp>
      <p:sp>
        <p:nvSpPr>
          <p:cNvPr id="4" name="Slide Number Placeholder 3">
            <a:extLst>
              <a:ext uri="{FF2B5EF4-FFF2-40B4-BE49-F238E27FC236}">
                <a16:creationId xmlns:a16="http://schemas.microsoft.com/office/drawing/2014/main" id="{69587D25-6344-65D8-E8D9-81C275859B7A}"/>
              </a:ext>
            </a:extLst>
          </p:cNvPr>
          <p:cNvSpPr>
            <a:spLocks noGrp="1"/>
          </p:cNvSpPr>
          <p:nvPr>
            <p:ph type="sldNum" sz="quarter" idx="5"/>
          </p:nvPr>
        </p:nvSpPr>
        <p:spPr/>
        <p:txBody>
          <a:bodyPr/>
          <a:lstStyle/>
          <a:p>
            <a:fld id="{51884CF2-1C24-4618-94A4-1477653632E7}" type="slidenum">
              <a:rPr lang="en-US" smtClean="0"/>
              <a:t>17</a:t>
            </a:fld>
            <a:endParaRPr lang="en-US"/>
          </a:p>
        </p:txBody>
      </p:sp>
    </p:spTree>
    <p:extLst>
      <p:ext uri="{BB962C8B-B14F-4D97-AF65-F5344CB8AC3E}">
        <p14:creationId xmlns:p14="http://schemas.microsoft.com/office/powerpoint/2010/main" val="418383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8F2A0-86A4-5FCB-3D45-5D3542B871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CC40-D22D-DBD9-93B2-0169F808B2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64965-096B-43C8-A640-0D612DB9F0E2}"/>
              </a:ext>
            </a:extLst>
          </p:cNvPr>
          <p:cNvSpPr>
            <a:spLocks noGrp="1"/>
          </p:cNvSpPr>
          <p:nvPr>
            <p:ph type="body" idx="1"/>
          </p:nvPr>
        </p:nvSpPr>
        <p:spPr/>
        <p:txBody>
          <a:bodyPr/>
          <a:lstStyle/>
          <a:p>
            <a:r>
              <a:rPr lang="en-US" baseline="0" dirty="0"/>
              <a:t>This growth prediction is created assuming that our fish are eating at 30% of their maximum possible consumption, a </a:t>
            </a:r>
            <a:r>
              <a:rPr lang="en-US" baseline="0" dirty="0" err="1"/>
              <a:t>Pcmax</a:t>
            </a:r>
            <a:r>
              <a:rPr lang="en-US" baseline="0" dirty="0"/>
              <a:t> of 0.3 (reasonable for a wild fish).</a:t>
            </a:r>
            <a:br>
              <a:rPr lang="en-US" baseline="0" dirty="0"/>
            </a:br>
            <a:endParaRPr lang="en-US" baseline="0" dirty="0"/>
          </a:p>
          <a:p>
            <a:r>
              <a:rPr lang="en-US" baseline="0" dirty="0"/>
              <a:t>Consumption is most impacting in near future – fish can eat their way out of increasing temperatures. But at some point, determined by fish physiology, consumption stops mattering (you can’t eat your way out anymore)</a:t>
            </a:r>
            <a:endParaRPr lang="en-US" dirty="0"/>
          </a:p>
          <a:p>
            <a:r>
              <a:rPr lang="en-US" dirty="0"/>
              <a:t>Future implications – first show map of temperature (supposed to get warmer) – only</a:t>
            </a:r>
            <a:r>
              <a:rPr lang="en-US" baseline="0" dirty="0"/>
              <a:t> simulating for mainstem fish (alcoves will stay cold)</a:t>
            </a:r>
          </a:p>
          <a:p>
            <a:r>
              <a:rPr lang="en-US" baseline="0" dirty="0"/>
              <a:t>Simulation, we looked at how respond to warming as a function of two variables – what they’re eating and what their physiological tolerance is – </a:t>
            </a:r>
          </a:p>
          <a:p>
            <a:r>
              <a:rPr lang="en-US" baseline="0" dirty="0"/>
              <a:t>Super important to consider consumption</a:t>
            </a:r>
          </a:p>
          <a:p>
            <a:r>
              <a:rPr lang="en-US" baseline="0" dirty="0"/>
              <a:t>At some point consumption constrained then it becomes about intrinsic physiological tolerance – ultimately determines how long they can persist</a:t>
            </a:r>
          </a:p>
          <a:p>
            <a:r>
              <a:rPr lang="en-US" baseline="0" dirty="0"/>
              <a:t>Across rations and thermal tolerances</a:t>
            </a:r>
          </a:p>
        </p:txBody>
      </p:sp>
      <p:sp>
        <p:nvSpPr>
          <p:cNvPr id="4" name="Slide Number Placeholder 3">
            <a:extLst>
              <a:ext uri="{FF2B5EF4-FFF2-40B4-BE49-F238E27FC236}">
                <a16:creationId xmlns:a16="http://schemas.microsoft.com/office/drawing/2014/main" id="{7C2D91F1-69E1-F8CE-604B-717F25BBCC9E}"/>
              </a:ext>
            </a:extLst>
          </p:cNvPr>
          <p:cNvSpPr>
            <a:spLocks noGrp="1"/>
          </p:cNvSpPr>
          <p:nvPr>
            <p:ph type="sldNum" sz="quarter" idx="5"/>
          </p:nvPr>
        </p:nvSpPr>
        <p:spPr/>
        <p:txBody>
          <a:bodyPr/>
          <a:lstStyle/>
          <a:p>
            <a:fld id="{51884CF2-1C24-4618-94A4-1477653632E7}" type="slidenum">
              <a:rPr lang="en-US" smtClean="0"/>
              <a:t>18</a:t>
            </a:fld>
            <a:endParaRPr lang="en-US"/>
          </a:p>
        </p:txBody>
      </p:sp>
    </p:spTree>
    <p:extLst>
      <p:ext uri="{BB962C8B-B14F-4D97-AF65-F5344CB8AC3E}">
        <p14:creationId xmlns:p14="http://schemas.microsoft.com/office/powerpoint/2010/main" val="1919086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BEACE-4EB0-653B-15B6-B1F9E6229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8D561E-4652-6EBE-4892-6FC46DC68A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67722F-4A47-EC9A-519C-BA7EF9B942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can adjust the </a:t>
            </a:r>
            <a:r>
              <a:rPr lang="en-US" baseline="0" dirty="0" err="1"/>
              <a:t>Pcmax</a:t>
            </a:r>
            <a:r>
              <a:rPr lang="en-US" baseline="0" dirty="0"/>
              <a:t> value to see how shifting consumption higher or lower would impact predicted growth. This shows that consumption is going to be the most impacting variable in the near future. Fish can essentially eat their way out of increasing temperatures by increasing their </a:t>
            </a:r>
            <a:r>
              <a:rPr lang="en-US" baseline="0" dirty="0" err="1"/>
              <a:t>PCmax</a:t>
            </a:r>
            <a:r>
              <a:rPr lang="en-US" baseline="0" dirty="0"/>
              <a:t>. However, at some set point, determined by fish physiology, consumption stops mattering (you hit the cliff and cant eat your way out anymore). </a:t>
            </a:r>
          </a:p>
          <a:p>
            <a:r>
              <a:rPr lang="en-US" baseline="0" dirty="0"/>
              <a:t>The point where consumption becomes constrained is based on intrinsic physiological tolerance – ultimately determines how long they can persist.</a:t>
            </a:r>
          </a:p>
        </p:txBody>
      </p:sp>
      <p:sp>
        <p:nvSpPr>
          <p:cNvPr id="4" name="Slide Number Placeholder 3">
            <a:extLst>
              <a:ext uri="{FF2B5EF4-FFF2-40B4-BE49-F238E27FC236}">
                <a16:creationId xmlns:a16="http://schemas.microsoft.com/office/drawing/2014/main" id="{D64652F2-F899-DB94-FCAB-6EA11F72706D}"/>
              </a:ext>
            </a:extLst>
          </p:cNvPr>
          <p:cNvSpPr>
            <a:spLocks noGrp="1"/>
          </p:cNvSpPr>
          <p:nvPr>
            <p:ph type="sldNum" sz="quarter" idx="5"/>
          </p:nvPr>
        </p:nvSpPr>
        <p:spPr/>
        <p:txBody>
          <a:bodyPr/>
          <a:lstStyle/>
          <a:p>
            <a:fld id="{51884CF2-1C24-4618-94A4-1477653632E7}" type="slidenum">
              <a:rPr lang="en-US" smtClean="0"/>
              <a:t>19</a:t>
            </a:fld>
            <a:endParaRPr lang="en-US"/>
          </a:p>
        </p:txBody>
      </p:sp>
    </p:spTree>
    <p:extLst>
      <p:ext uri="{BB962C8B-B14F-4D97-AF65-F5344CB8AC3E}">
        <p14:creationId xmlns:p14="http://schemas.microsoft.com/office/powerpoint/2010/main" val="3203507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B4875F-4584-4562-82A0-2A8052A2F1AE}"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187038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4875F-4584-4562-82A0-2A8052A2F1AE}"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62876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4875F-4584-4562-82A0-2A8052A2F1AE}"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1141001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54FFBA-8F42-C248-9A2D-AF3008D1C898}" type="slidenum">
              <a:rPr lang="en-US"/>
              <a:pPr>
                <a:defRPr/>
              </a:pPr>
              <a:t>‹#›</a:t>
            </a:fld>
            <a:endParaRPr lang="en-US"/>
          </a:p>
        </p:txBody>
      </p:sp>
    </p:spTree>
    <p:extLst>
      <p:ext uri="{BB962C8B-B14F-4D97-AF65-F5344CB8AC3E}">
        <p14:creationId xmlns:p14="http://schemas.microsoft.com/office/powerpoint/2010/main" val="3115349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B3B3B3"/>
                </a:solidFill>
              </a:defRPr>
            </a:lvl1pPr>
          </a:lstStyle>
          <a:p>
            <a:pPr>
              <a:defRPr/>
            </a:pPr>
            <a:fld id="{73C0D7D8-3B0C-EB49-80A0-286DCB186D64}" type="slidenum">
              <a:rPr lang="en-US"/>
              <a:pPr>
                <a:defRPr/>
              </a:pPr>
              <a:t>‹#›</a:t>
            </a:fld>
            <a:endParaRPr lang="en-US"/>
          </a:p>
        </p:txBody>
      </p:sp>
    </p:spTree>
    <p:extLst>
      <p:ext uri="{BB962C8B-B14F-4D97-AF65-F5344CB8AC3E}">
        <p14:creationId xmlns:p14="http://schemas.microsoft.com/office/powerpoint/2010/main" val="281081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3ACEA2-5AE7-3C4B-9A2E-81A52346BA37}" type="slidenum">
              <a:rPr lang="en-US"/>
              <a:pPr>
                <a:defRPr/>
              </a:pPr>
              <a:t>‹#›</a:t>
            </a:fld>
            <a:endParaRPr lang="en-US"/>
          </a:p>
        </p:txBody>
      </p:sp>
    </p:spTree>
    <p:extLst>
      <p:ext uri="{BB962C8B-B14F-4D97-AF65-F5344CB8AC3E}">
        <p14:creationId xmlns:p14="http://schemas.microsoft.com/office/powerpoint/2010/main" val="106286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9C6E6-FF66-7546-828C-082A03528CAF}" type="slidenum">
              <a:rPr lang="en-US"/>
              <a:pPr>
                <a:defRPr/>
              </a:pPr>
              <a:t>‹#›</a:t>
            </a:fld>
            <a:endParaRPr lang="en-US"/>
          </a:p>
        </p:txBody>
      </p:sp>
    </p:spTree>
    <p:extLst>
      <p:ext uri="{BB962C8B-B14F-4D97-AF65-F5344CB8AC3E}">
        <p14:creationId xmlns:p14="http://schemas.microsoft.com/office/powerpoint/2010/main" val="379827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A733D1-E236-FB44-B1B2-CFAF94C1D172}" type="slidenum">
              <a:rPr lang="en-US"/>
              <a:pPr>
                <a:defRPr/>
              </a:pPr>
              <a:t>‹#›</a:t>
            </a:fld>
            <a:endParaRPr lang="en-US"/>
          </a:p>
        </p:txBody>
      </p:sp>
    </p:spTree>
    <p:extLst>
      <p:ext uri="{BB962C8B-B14F-4D97-AF65-F5344CB8AC3E}">
        <p14:creationId xmlns:p14="http://schemas.microsoft.com/office/powerpoint/2010/main" val="2440800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3" name="Date Placeholder 5"/>
          <p:cNvSpPr>
            <a:spLocks noGrp="1"/>
          </p:cNvSpPr>
          <p:nvPr>
            <p:ph type="dt" sz="half" idx="10"/>
          </p:nvPr>
        </p:nvSpPr>
        <p:spPr/>
        <p:txBody>
          <a:bodyPr/>
          <a:lstStyle>
            <a:lvl1pPr>
              <a:defRPr/>
            </a:lvl1pPr>
          </a:lstStyle>
          <a:p>
            <a:pPr>
              <a:defRPr/>
            </a:pPr>
            <a:endParaRPr lang="en-US"/>
          </a:p>
        </p:txBody>
      </p:sp>
      <p:sp>
        <p:nvSpPr>
          <p:cNvPr id="4" name="Footer Placeholder 6"/>
          <p:cNvSpPr>
            <a:spLocks noGrp="1"/>
          </p:cNvSpPr>
          <p:nvPr>
            <p:ph type="ftr" sz="quarter" idx="11"/>
          </p:nvPr>
        </p:nvSpPr>
        <p:spPr/>
        <p:txBody>
          <a:bodyPr/>
          <a:lstStyle>
            <a:lvl1pPr>
              <a:defRPr/>
            </a:lvl1pPr>
          </a:lstStyle>
          <a:p>
            <a:pPr>
              <a:defRPr/>
            </a:pPr>
            <a:endParaRPr lang="en-US"/>
          </a:p>
        </p:txBody>
      </p:sp>
      <p:sp>
        <p:nvSpPr>
          <p:cNvPr id="5" name="Slide Number Placeholder 7"/>
          <p:cNvSpPr>
            <a:spLocks noGrp="1"/>
          </p:cNvSpPr>
          <p:nvPr>
            <p:ph type="sldNum" sz="quarter" idx="12"/>
          </p:nvPr>
        </p:nvSpPr>
        <p:spPr/>
        <p:txBody>
          <a:bodyPr/>
          <a:lstStyle>
            <a:lvl1pPr>
              <a:defRPr>
                <a:solidFill>
                  <a:srgbClr val="B3B3B3"/>
                </a:solidFill>
              </a:defRPr>
            </a:lvl1pPr>
          </a:lstStyle>
          <a:p>
            <a:pPr>
              <a:defRPr/>
            </a:pPr>
            <a:fld id="{CC0EAC71-8DF1-2249-A805-DB97F03FD82E}" type="slidenum">
              <a:rPr lang="en-US"/>
              <a:pPr>
                <a:defRPr/>
              </a:pPr>
              <a:t>‹#›</a:t>
            </a:fld>
            <a:endParaRPr lang="en-US"/>
          </a:p>
        </p:txBody>
      </p:sp>
    </p:spTree>
    <p:extLst>
      <p:ext uri="{BB962C8B-B14F-4D97-AF65-F5344CB8AC3E}">
        <p14:creationId xmlns:p14="http://schemas.microsoft.com/office/powerpoint/2010/main" val="1633828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solidFill>
                  <a:srgbClr val="B3B3B3"/>
                </a:solidFill>
              </a:defRPr>
            </a:lvl1pPr>
          </a:lstStyle>
          <a:p>
            <a:pPr>
              <a:defRPr/>
            </a:pPr>
            <a:fld id="{2C8EEE11-ABBC-B647-9C75-BCEEBB85B2E0}" type="slidenum">
              <a:rPr lang="en-US"/>
              <a:pPr>
                <a:defRPr/>
              </a:pPr>
              <a:t>‹#›</a:t>
            </a:fld>
            <a:endParaRPr lang="en-US"/>
          </a:p>
        </p:txBody>
      </p:sp>
    </p:spTree>
    <p:extLst>
      <p:ext uri="{BB962C8B-B14F-4D97-AF65-F5344CB8AC3E}">
        <p14:creationId xmlns:p14="http://schemas.microsoft.com/office/powerpoint/2010/main" val="1502229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E419A-46EA-A74F-B95D-6844E1FD2810}" type="slidenum">
              <a:rPr lang="en-US"/>
              <a:pPr>
                <a:defRPr/>
              </a:pPr>
              <a:t>‹#›</a:t>
            </a:fld>
            <a:endParaRPr lang="en-US"/>
          </a:p>
        </p:txBody>
      </p:sp>
    </p:spTree>
    <p:extLst>
      <p:ext uri="{BB962C8B-B14F-4D97-AF65-F5344CB8AC3E}">
        <p14:creationId xmlns:p14="http://schemas.microsoft.com/office/powerpoint/2010/main" val="2439932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B4875F-4584-4562-82A0-2A8052A2F1AE}"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37035328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A22D85-5F64-B949-B489-D105C93EE147}" type="slidenum">
              <a:rPr lang="en-US"/>
              <a:pPr>
                <a:defRPr/>
              </a:pPr>
              <a:t>‹#›</a:t>
            </a:fld>
            <a:endParaRPr lang="en-US"/>
          </a:p>
        </p:txBody>
      </p:sp>
    </p:spTree>
    <p:extLst>
      <p:ext uri="{BB962C8B-B14F-4D97-AF65-F5344CB8AC3E}">
        <p14:creationId xmlns:p14="http://schemas.microsoft.com/office/powerpoint/2010/main" val="3586687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C137D-69E9-694C-9AF9-0644AB33B8AA}" type="slidenum">
              <a:rPr lang="en-US"/>
              <a:pPr>
                <a:defRPr/>
              </a:pPr>
              <a:t>‹#›</a:t>
            </a:fld>
            <a:endParaRPr lang="en-US"/>
          </a:p>
        </p:txBody>
      </p:sp>
    </p:spTree>
    <p:extLst>
      <p:ext uri="{BB962C8B-B14F-4D97-AF65-F5344CB8AC3E}">
        <p14:creationId xmlns:p14="http://schemas.microsoft.com/office/powerpoint/2010/main" val="703258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8EAFE6-B277-BE4C-85D7-303A74638A57}" type="slidenum">
              <a:rPr lang="en-US"/>
              <a:pPr>
                <a:defRPr/>
              </a:pPr>
              <a:t>‹#›</a:t>
            </a:fld>
            <a:endParaRPr lang="en-US"/>
          </a:p>
        </p:txBody>
      </p:sp>
    </p:spTree>
    <p:extLst>
      <p:ext uri="{BB962C8B-B14F-4D97-AF65-F5344CB8AC3E}">
        <p14:creationId xmlns:p14="http://schemas.microsoft.com/office/powerpoint/2010/main" val="1988076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B4875F-4584-4562-82A0-2A8052A2F1AE}" type="datetimeFigureOut">
              <a:rPr lang="en-US" smtClean="0"/>
              <a:t>4/7/24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4070808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B4875F-4584-4562-82A0-2A8052A2F1AE}"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138274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B4875F-4584-4562-82A0-2A8052A2F1AE}" type="datetimeFigureOut">
              <a:rPr lang="en-US" smtClean="0"/>
              <a:t>4/7/24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538656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B4875F-4584-4562-82A0-2A8052A2F1AE}" type="datetimeFigureOut">
              <a:rPr lang="en-US" smtClean="0"/>
              <a:t>4/7/24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315113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4875F-4584-4562-82A0-2A8052A2F1AE}" type="datetimeFigureOut">
              <a:rPr lang="en-US" smtClean="0"/>
              <a:t>4/7/24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32130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4875F-4584-4562-82A0-2A8052A2F1AE}"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1520995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4875F-4584-4562-82A0-2A8052A2F1AE}" type="datetimeFigureOut">
              <a:rPr lang="en-US" smtClean="0"/>
              <a:t>4/7/24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2F9D7E-DE28-47A5-8E77-74DB03543B2A}" type="slidenum">
              <a:rPr lang="en-US" smtClean="0"/>
              <a:t>‹#›</a:t>
            </a:fld>
            <a:endParaRPr lang="en-US"/>
          </a:p>
        </p:txBody>
      </p:sp>
    </p:spTree>
    <p:extLst>
      <p:ext uri="{BB962C8B-B14F-4D97-AF65-F5344CB8AC3E}">
        <p14:creationId xmlns:p14="http://schemas.microsoft.com/office/powerpoint/2010/main" val="2982890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4875F-4584-4562-82A0-2A8052A2F1AE}" type="datetimeFigureOut">
              <a:rPr lang="en-US" smtClean="0"/>
              <a:t>4/7/24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F9D7E-DE28-47A5-8E77-74DB03543B2A}" type="slidenum">
              <a:rPr lang="en-US" smtClean="0"/>
              <a:t>‹#›</a:t>
            </a:fld>
            <a:endParaRPr lang="en-US"/>
          </a:p>
        </p:txBody>
      </p:sp>
    </p:spTree>
    <p:extLst>
      <p:ext uri="{BB962C8B-B14F-4D97-AF65-F5344CB8AC3E}">
        <p14:creationId xmlns:p14="http://schemas.microsoft.com/office/powerpoint/2010/main" val="3401835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ea typeface="+mn-ea"/>
                <a:cs typeface="Arial" panose="020B0604020202020204" pitchFamily="34" charset="0"/>
              </a:defRPr>
            </a:lvl1pPr>
          </a:lstStyle>
          <a:p>
            <a:pPr fontAlgn="base">
              <a:spcBef>
                <a:spcPct val="0"/>
              </a:spcBef>
              <a:spcAft>
                <a:spcPct val="0"/>
              </a:spcAft>
              <a:defRPr/>
            </a:pPr>
            <a:endParaRPr lang="en-US"/>
          </a:p>
        </p:txBody>
      </p:sp>
      <p:sp>
        <p:nvSpPr>
          <p:cNvPr id="9421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ea typeface="+mn-ea"/>
                <a:cs typeface="Arial" panose="020B0604020202020204" pitchFamily="34" charset="0"/>
              </a:defRPr>
            </a:lvl1pPr>
          </a:lstStyle>
          <a:p>
            <a:pPr fontAlgn="base">
              <a:spcBef>
                <a:spcPct val="0"/>
              </a:spcBef>
              <a:spcAft>
                <a:spcPct val="0"/>
              </a:spcAft>
              <a:defRPr/>
            </a:pPr>
            <a:endParaRPr lang="en-US"/>
          </a:p>
        </p:txBody>
      </p:sp>
      <p:sp>
        <p:nvSpPr>
          <p:cNvPr id="942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fontAlgn="base">
              <a:spcBef>
                <a:spcPct val="0"/>
              </a:spcBef>
              <a:spcAft>
                <a:spcPct val="0"/>
              </a:spcAft>
              <a:defRPr/>
            </a:pPr>
            <a:fld id="{75D822C2-30D3-5F41-8461-FA9637570632}" type="slidenum">
              <a:rPr lang="en-US" smtClean="0">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0469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ＭＳ Ｐゴシック"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Arial"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wdp"/><Relationship Id="rId1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2.jpe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13.png"/><Relationship Id="rId15" Type="http://schemas.microsoft.com/office/2007/relationships/hdphoto" Target="../media/hdphoto2.wdp"/><Relationship Id="rId10" Type="http://schemas.openxmlformats.org/officeDocument/2006/relationships/image" Target="../media/image17.png"/><Relationship Id="rId19" Type="http://schemas.openxmlformats.org/officeDocument/2006/relationships/image" Target="../media/image1.jpe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7E9CF-C00D-1124-7F8B-22B80683BCE6}"/>
              </a:ext>
            </a:extLst>
          </p:cNvPr>
          <p:cNvSpPr>
            <a:spLocks noGrp="1"/>
          </p:cNvSpPr>
          <p:nvPr>
            <p:ph type="title"/>
          </p:nvPr>
        </p:nvSpPr>
        <p:spPr>
          <a:xfrm>
            <a:off x="838200" y="365125"/>
            <a:ext cx="11037570" cy="1325563"/>
          </a:xfrm>
        </p:spPr>
        <p:txBody>
          <a:bodyPr>
            <a:normAutofit fontScale="90000"/>
          </a:bodyPr>
          <a:lstStyle/>
          <a:p>
            <a:r>
              <a:rPr lang="en-US" b="0" i="0" dirty="0">
                <a:solidFill>
                  <a:srgbClr val="616161"/>
                </a:solidFill>
                <a:effectLst/>
                <a:latin typeface="Titillium Web" panose="020F0502020204030204" pitchFamily="34" charset="0"/>
              </a:rPr>
              <a:t>The physiology and energetics of alternative summer habitat use in Willamette cutthroat trout</a:t>
            </a:r>
            <a:endParaRPr lang="en-US" dirty="0"/>
          </a:p>
        </p:txBody>
      </p:sp>
      <p:sp>
        <p:nvSpPr>
          <p:cNvPr id="3" name="Content Placeholder 2">
            <a:extLst>
              <a:ext uri="{FF2B5EF4-FFF2-40B4-BE49-F238E27FC236}">
                <a16:creationId xmlns:a16="http://schemas.microsoft.com/office/drawing/2014/main" id="{39CF5EA3-C431-3790-AECA-7E27269AD51D}"/>
              </a:ext>
            </a:extLst>
          </p:cNvPr>
          <p:cNvSpPr>
            <a:spLocks noGrp="1"/>
          </p:cNvSpPr>
          <p:nvPr>
            <p:ph idx="1"/>
          </p:nvPr>
        </p:nvSpPr>
        <p:spPr>
          <a:xfrm>
            <a:off x="838200" y="5540375"/>
            <a:ext cx="10515600" cy="4351338"/>
          </a:xfrm>
        </p:spPr>
        <p:txBody>
          <a:bodyPr/>
          <a:lstStyle/>
          <a:p>
            <a:pPr marL="0" indent="0">
              <a:buNone/>
            </a:pPr>
            <a:r>
              <a:rPr lang="en-US" dirty="0"/>
              <a:t>Hannah Barrett &amp; Jonny Armstrong</a:t>
            </a:r>
          </a:p>
          <a:p>
            <a:pPr marL="0" indent="0">
              <a:buNone/>
            </a:pPr>
            <a:r>
              <a:rPr lang="en-US" dirty="0"/>
              <a:t>FWCS Oregon State University</a:t>
            </a:r>
          </a:p>
        </p:txBody>
      </p:sp>
      <p:pic>
        <p:nvPicPr>
          <p:cNvPr id="1026" name="Picture 2">
            <a:extLst>
              <a:ext uri="{FF2B5EF4-FFF2-40B4-BE49-F238E27FC236}">
                <a16:creationId xmlns:a16="http://schemas.microsoft.com/office/drawing/2014/main" id="{74F3C360-ECA6-ADDF-23DB-8B8B75547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2" y="2405016"/>
            <a:ext cx="4262437" cy="2047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93B8E7-6CCD-0DC5-8497-05926B9A3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2292591"/>
            <a:ext cx="5111750" cy="2879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8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1481-E03A-22FE-29A1-56E810AE0797}"/>
              </a:ext>
            </a:extLst>
          </p:cNvPr>
          <p:cNvSpPr>
            <a:spLocks noGrp="1"/>
          </p:cNvSpPr>
          <p:nvPr>
            <p:ph type="title"/>
          </p:nvPr>
        </p:nvSpPr>
        <p:spPr/>
        <p:txBody>
          <a:bodyPr/>
          <a:lstStyle/>
          <a:p>
            <a:r>
              <a:rPr lang="en-US" dirty="0"/>
              <a:t>Are there cutthroat trout parameters?</a:t>
            </a:r>
          </a:p>
        </p:txBody>
      </p:sp>
      <p:sp>
        <p:nvSpPr>
          <p:cNvPr id="3" name="Content Placeholder 2">
            <a:extLst>
              <a:ext uri="{FF2B5EF4-FFF2-40B4-BE49-F238E27FC236}">
                <a16:creationId xmlns:a16="http://schemas.microsoft.com/office/drawing/2014/main" id="{1F1C6AB6-D91D-BDC9-DED1-61B2FCC8B5CC}"/>
              </a:ext>
            </a:extLst>
          </p:cNvPr>
          <p:cNvSpPr>
            <a:spLocks noGrp="1"/>
          </p:cNvSpPr>
          <p:nvPr>
            <p:ph idx="1"/>
          </p:nvPr>
        </p:nvSpPr>
        <p:spPr/>
        <p:txBody>
          <a:bodyPr/>
          <a:lstStyle/>
          <a:p>
            <a:r>
              <a:rPr lang="en-US" dirty="0"/>
              <a:t>Coho salmon model adjusted based on cutthroat from Utah, aerobic scope peaked at 15C</a:t>
            </a:r>
          </a:p>
        </p:txBody>
      </p:sp>
      <p:pic>
        <p:nvPicPr>
          <p:cNvPr id="5" name="Picture 4" descr="A close-up of a document&#10;&#10;Description automatically generated">
            <a:extLst>
              <a:ext uri="{FF2B5EF4-FFF2-40B4-BE49-F238E27FC236}">
                <a16:creationId xmlns:a16="http://schemas.microsoft.com/office/drawing/2014/main" id="{35B4F60B-0F31-F08D-DDB5-3BBB8F71D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687" y="3429000"/>
            <a:ext cx="5675313" cy="2249571"/>
          </a:xfrm>
          <a:prstGeom prst="rect">
            <a:avLst/>
          </a:prstGeom>
        </p:spPr>
      </p:pic>
      <p:pic>
        <p:nvPicPr>
          <p:cNvPr id="7" name="Picture 6" descr="A close-up of a white background&#10;&#10;Description automatically generated">
            <a:extLst>
              <a:ext uri="{FF2B5EF4-FFF2-40B4-BE49-F238E27FC236}">
                <a16:creationId xmlns:a16="http://schemas.microsoft.com/office/drawing/2014/main" id="{D0147771-CDF8-712C-48C2-D9A30EBEE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911559"/>
            <a:ext cx="5829300" cy="1676400"/>
          </a:xfrm>
          <a:prstGeom prst="rect">
            <a:avLst/>
          </a:prstGeom>
        </p:spPr>
      </p:pic>
    </p:spTree>
    <p:extLst>
      <p:ext uri="{BB962C8B-B14F-4D97-AF65-F5344CB8AC3E}">
        <p14:creationId xmlns:p14="http://schemas.microsoft.com/office/powerpoint/2010/main" val="87343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7D32-DA35-0830-9362-8B219C498CD8}"/>
              </a:ext>
            </a:extLst>
          </p:cNvPr>
          <p:cNvSpPr>
            <a:spLocks noGrp="1"/>
          </p:cNvSpPr>
          <p:nvPr>
            <p:ph type="title"/>
          </p:nvPr>
        </p:nvSpPr>
        <p:spPr/>
        <p:txBody>
          <a:bodyPr/>
          <a:lstStyle/>
          <a:p>
            <a:r>
              <a:rPr lang="en-US" dirty="0"/>
              <a:t>How to leverage </a:t>
            </a:r>
            <a:r>
              <a:rPr lang="en-US" b="1" dirty="0"/>
              <a:t>both</a:t>
            </a:r>
            <a:r>
              <a:rPr lang="en-US" dirty="0"/>
              <a:t> C and G data?</a:t>
            </a:r>
          </a:p>
        </p:txBody>
      </p:sp>
      <p:pic>
        <p:nvPicPr>
          <p:cNvPr id="5" name="Picture 4" descr="A close-up of a card&#10;&#10;Description automatically generated">
            <a:extLst>
              <a:ext uri="{FF2B5EF4-FFF2-40B4-BE49-F238E27FC236}">
                <a16:creationId xmlns:a16="http://schemas.microsoft.com/office/drawing/2014/main" id="{F02D8697-EB5A-CCA0-34CA-E63692528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287" y="2800349"/>
            <a:ext cx="5810295" cy="2891113"/>
          </a:xfrm>
          <a:prstGeom prst="rect">
            <a:avLst/>
          </a:prstGeom>
        </p:spPr>
      </p:pic>
      <p:pic>
        <p:nvPicPr>
          <p:cNvPr id="7" name="Picture 6" descr="A close-up of a phone&#10;&#10;Description automatically generated">
            <a:extLst>
              <a:ext uri="{FF2B5EF4-FFF2-40B4-BE49-F238E27FC236}">
                <a16:creationId xmlns:a16="http://schemas.microsoft.com/office/drawing/2014/main" id="{D814FDC9-18B8-B925-AE93-7C4009A6A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775" y="3153185"/>
            <a:ext cx="6948487" cy="1800025"/>
          </a:xfrm>
          <a:prstGeom prst="rect">
            <a:avLst/>
          </a:prstGeom>
        </p:spPr>
      </p:pic>
    </p:spTree>
    <p:extLst>
      <p:ext uri="{BB962C8B-B14F-4D97-AF65-F5344CB8AC3E}">
        <p14:creationId xmlns:p14="http://schemas.microsoft.com/office/powerpoint/2010/main" val="2135606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4A8B-940A-7D32-A0E6-BCE2F55421FE}"/>
              </a:ext>
            </a:extLst>
          </p:cNvPr>
          <p:cNvSpPr>
            <a:spLocks noGrp="1"/>
          </p:cNvSpPr>
          <p:nvPr>
            <p:ph type="title"/>
          </p:nvPr>
        </p:nvSpPr>
        <p:spPr>
          <a:xfrm>
            <a:off x="1181100" y="-34925"/>
            <a:ext cx="10515600" cy="1325563"/>
          </a:xfrm>
        </p:spPr>
        <p:txBody>
          <a:bodyPr/>
          <a:lstStyle/>
          <a:p>
            <a:r>
              <a:rPr lang="en-US" dirty="0"/>
              <a:t>How do you consider activity costs?</a:t>
            </a:r>
          </a:p>
        </p:txBody>
      </p:sp>
      <p:pic>
        <p:nvPicPr>
          <p:cNvPr id="5" name="Content Placeholder 4" descr="A graph of a curve&#10;&#10;Description automatically generated">
            <a:extLst>
              <a:ext uri="{FF2B5EF4-FFF2-40B4-BE49-F238E27FC236}">
                <a16:creationId xmlns:a16="http://schemas.microsoft.com/office/drawing/2014/main" id="{74944C02-83A7-27B9-7147-E19517782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7376" y="1372513"/>
            <a:ext cx="7072182" cy="5120362"/>
          </a:xfrm>
        </p:spPr>
      </p:pic>
      <p:sp>
        <p:nvSpPr>
          <p:cNvPr id="6" name="TextBox 5">
            <a:extLst>
              <a:ext uri="{FF2B5EF4-FFF2-40B4-BE49-F238E27FC236}">
                <a16:creationId xmlns:a16="http://schemas.microsoft.com/office/drawing/2014/main" id="{757F68ED-A49B-C751-AC74-C65E42F3BF6F}"/>
              </a:ext>
            </a:extLst>
          </p:cNvPr>
          <p:cNvSpPr txBox="1"/>
          <p:nvPr/>
        </p:nvSpPr>
        <p:spPr>
          <a:xfrm>
            <a:off x="7215188" y="2871788"/>
            <a:ext cx="704039" cy="369332"/>
          </a:xfrm>
          <a:prstGeom prst="rect">
            <a:avLst/>
          </a:prstGeom>
          <a:noFill/>
        </p:spPr>
        <p:txBody>
          <a:bodyPr wrap="none" rtlCol="0">
            <a:spAutoFit/>
          </a:bodyPr>
          <a:lstStyle/>
          <a:p>
            <a:r>
              <a:rPr lang="en-US" dirty="0"/>
              <a:t>MMR</a:t>
            </a:r>
          </a:p>
        </p:txBody>
      </p:sp>
      <p:sp>
        <p:nvSpPr>
          <p:cNvPr id="7" name="TextBox 6">
            <a:extLst>
              <a:ext uri="{FF2B5EF4-FFF2-40B4-BE49-F238E27FC236}">
                <a16:creationId xmlns:a16="http://schemas.microsoft.com/office/drawing/2014/main" id="{26121C17-694B-2470-311C-40DE525A5617}"/>
              </a:ext>
            </a:extLst>
          </p:cNvPr>
          <p:cNvSpPr txBox="1"/>
          <p:nvPr/>
        </p:nvSpPr>
        <p:spPr>
          <a:xfrm>
            <a:off x="7324725" y="3748028"/>
            <a:ext cx="631904" cy="369332"/>
          </a:xfrm>
          <a:prstGeom prst="rect">
            <a:avLst/>
          </a:prstGeom>
          <a:noFill/>
        </p:spPr>
        <p:txBody>
          <a:bodyPr wrap="none" rtlCol="0">
            <a:spAutoFit/>
          </a:bodyPr>
          <a:lstStyle/>
          <a:p>
            <a:r>
              <a:rPr lang="en-US" dirty="0"/>
              <a:t>RMR</a:t>
            </a:r>
          </a:p>
        </p:txBody>
      </p:sp>
      <p:sp>
        <p:nvSpPr>
          <p:cNvPr id="8" name="Up-Down Arrow 7">
            <a:extLst>
              <a:ext uri="{FF2B5EF4-FFF2-40B4-BE49-F238E27FC236}">
                <a16:creationId xmlns:a16="http://schemas.microsoft.com/office/drawing/2014/main" id="{E8CF2EAC-BE95-FBFD-4ED4-04132D6CE410}"/>
              </a:ext>
            </a:extLst>
          </p:cNvPr>
          <p:cNvSpPr/>
          <p:nvPr/>
        </p:nvSpPr>
        <p:spPr>
          <a:xfrm>
            <a:off x="5648089" y="3619440"/>
            <a:ext cx="484632" cy="1216152"/>
          </a:xfrm>
          <a:prstGeom prst="upDown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9" name="TextBox 8">
            <a:extLst>
              <a:ext uri="{FF2B5EF4-FFF2-40B4-BE49-F238E27FC236}">
                <a16:creationId xmlns:a16="http://schemas.microsoft.com/office/drawing/2014/main" id="{B4A12109-8613-679A-7170-464F596A74B7}"/>
              </a:ext>
            </a:extLst>
          </p:cNvPr>
          <p:cNvSpPr txBox="1"/>
          <p:nvPr/>
        </p:nvSpPr>
        <p:spPr>
          <a:xfrm>
            <a:off x="4657112" y="4227516"/>
            <a:ext cx="990977" cy="369332"/>
          </a:xfrm>
          <a:prstGeom prst="rect">
            <a:avLst/>
          </a:prstGeom>
          <a:noFill/>
        </p:spPr>
        <p:txBody>
          <a:bodyPr wrap="none" rtlCol="0">
            <a:spAutoFit/>
          </a:bodyPr>
          <a:lstStyle/>
          <a:p>
            <a:r>
              <a:rPr lang="en-US" dirty="0"/>
              <a:t>Activity?</a:t>
            </a:r>
          </a:p>
        </p:txBody>
      </p:sp>
    </p:spTree>
    <p:extLst>
      <p:ext uri="{BB962C8B-B14F-4D97-AF65-F5344CB8AC3E}">
        <p14:creationId xmlns:p14="http://schemas.microsoft.com/office/powerpoint/2010/main" val="1389047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93134-58C6-F4A5-B6DA-9DF510761D3F}"/>
              </a:ext>
            </a:extLst>
          </p:cNvPr>
          <p:cNvSpPr>
            <a:spLocks noGrp="1"/>
          </p:cNvSpPr>
          <p:nvPr>
            <p:ph type="title"/>
          </p:nvPr>
        </p:nvSpPr>
        <p:spPr/>
        <p:txBody>
          <a:bodyPr/>
          <a:lstStyle/>
          <a:p>
            <a:r>
              <a:rPr lang="en-US" dirty="0"/>
              <a:t>Our approach</a:t>
            </a:r>
          </a:p>
        </p:txBody>
      </p:sp>
      <p:sp>
        <p:nvSpPr>
          <p:cNvPr id="3" name="Content Placeholder 2">
            <a:extLst>
              <a:ext uri="{FF2B5EF4-FFF2-40B4-BE49-F238E27FC236}">
                <a16:creationId xmlns:a16="http://schemas.microsoft.com/office/drawing/2014/main" id="{1605755F-0FED-4450-62AC-DA6E13022E38}"/>
              </a:ext>
            </a:extLst>
          </p:cNvPr>
          <p:cNvSpPr>
            <a:spLocks noGrp="1"/>
          </p:cNvSpPr>
          <p:nvPr>
            <p:ph idx="1"/>
          </p:nvPr>
        </p:nvSpPr>
        <p:spPr/>
        <p:txBody>
          <a:bodyPr>
            <a:normAutofit/>
          </a:bodyPr>
          <a:lstStyle/>
          <a:p>
            <a:r>
              <a:rPr lang="en-US" dirty="0"/>
              <a:t>Measure growth, diet, velocity, and temperature in the field</a:t>
            </a:r>
          </a:p>
          <a:p>
            <a:endParaRPr lang="en-US" dirty="0"/>
          </a:p>
          <a:p>
            <a:r>
              <a:rPr lang="en-US" dirty="0"/>
              <a:t>Based on the observed ratio of consumption between riffle and alcove habitats (and observed temperatures), solve for the activity costs that would result in the observed differences in growth </a:t>
            </a:r>
          </a:p>
          <a:p>
            <a:endParaRPr lang="en-US" dirty="0"/>
          </a:p>
          <a:p>
            <a:r>
              <a:rPr lang="en-US" dirty="0"/>
              <a:t>Simulate growth in a warmer future, under different assumptions of bioenergetic parameters</a:t>
            </a:r>
          </a:p>
          <a:p>
            <a:endParaRPr lang="en-US" dirty="0"/>
          </a:p>
          <a:p>
            <a:endParaRPr lang="en-US" dirty="0"/>
          </a:p>
          <a:p>
            <a:endParaRPr lang="en-US" dirty="0"/>
          </a:p>
        </p:txBody>
      </p:sp>
    </p:spTree>
    <p:extLst>
      <p:ext uri="{BB962C8B-B14F-4D97-AF65-F5344CB8AC3E}">
        <p14:creationId xmlns:p14="http://schemas.microsoft.com/office/powerpoint/2010/main" val="4164680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2B9F8-C75D-0031-C523-B7ADF408D6B2}"/>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27E8BB8F-DC3A-3ECF-F577-1A3AF182F71B}"/>
              </a:ext>
            </a:extLst>
          </p:cNvPr>
          <p:cNvPicPr>
            <a:picLocks noChangeAspect="1"/>
          </p:cNvPicPr>
          <p:nvPr/>
        </p:nvPicPr>
        <p:blipFill>
          <a:blip r:embed="rId3"/>
          <a:stretch>
            <a:fillRect/>
          </a:stretch>
        </p:blipFill>
        <p:spPr>
          <a:xfrm>
            <a:off x="11560092" y="6329369"/>
            <a:ext cx="462422" cy="424957"/>
          </a:xfrm>
          <a:prstGeom prst="rect">
            <a:avLst/>
          </a:prstGeom>
        </p:spPr>
      </p:pic>
      <p:sp>
        <p:nvSpPr>
          <p:cNvPr id="6" name="Rectangle 5">
            <a:extLst>
              <a:ext uri="{FF2B5EF4-FFF2-40B4-BE49-F238E27FC236}">
                <a16:creationId xmlns:a16="http://schemas.microsoft.com/office/drawing/2014/main" id="{7D687476-6D91-1B8A-FB41-3587EBD469B7}"/>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5C0C9D-BDAD-3252-5E36-50419DCBEE92}"/>
              </a:ext>
            </a:extLst>
          </p:cNvPr>
          <p:cNvSpPr>
            <a:spLocks noGrp="1"/>
          </p:cNvSpPr>
          <p:nvPr>
            <p:ph type="title"/>
          </p:nvPr>
        </p:nvSpPr>
        <p:spPr>
          <a:xfrm>
            <a:off x="838200" y="98499"/>
            <a:ext cx="4417397" cy="1325563"/>
          </a:xfrm>
        </p:spPr>
        <p:txBody>
          <a:bodyPr>
            <a:normAutofit/>
          </a:bodyPr>
          <a:lstStyle/>
          <a:p>
            <a:r>
              <a:rPr lang="en-US" sz="4000" dirty="0">
                <a:latin typeface="Garamond" panose="02020404030301010803" pitchFamily="18" charset="0"/>
              </a:rPr>
              <a:t>Characterizing diet</a:t>
            </a:r>
          </a:p>
        </p:txBody>
      </p:sp>
      <p:pic>
        <p:nvPicPr>
          <p:cNvPr id="9" name="Content Placeholder 8">
            <a:extLst>
              <a:ext uri="{FF2B5EF4-FFF2-40B4-BE49-F238E27FC236}">
                <a16:creationId xmlns:a16="http://schemas.microsoft.com/office/drawing/2014/main" id="{55EB540A-0203-EBF0-E047-7A729D9DB279}"/>
              </a:ext>
            </a:extLst>
          </p:cNvPr>
          <p:cNvPicPr>
            <a:picLocks noChangeAspect="1"/>
          </p:cNvPicPr>
          <p:nvPr/>
        </p:nvPicPr>
        <p:blipFill>
          <a:blip r:embed="rId4"/>
          <a:stretch>
            <a:fillRect/>
          </a:stretch>
        </p:blipFill>
        <p:spPr>
          <a:xfrm>
            <a:off x="11099574" y="6321081"/>
            <a:ext cx="462422" cy="424928"/>
          </a:xfrm>
          <a:prstGeom prst="rect">
            <a:avLst/>
          </a:prstGeom>
        </p:spPr>
      </p:pic>
      <p:pic>
        <p:nvPicPr>
          <p:cNvPr id="34" name="Picture 33">
            <a:extLst>
              <a:ext uri="{FF2B5EF4-FFF2-40B4-BE49-F238E27FC236}">
                <a16:creationId xmlns:a16="http://schemas.microsoft.com/office/drawing/2014/main" id="{10A4CA4C-87C2-0A87-B7D3-E1D06E38AFC1}"/>
              </a:ext>
            </a:extLst>
          </p:cNvPr>
          <p:cNvPicPr>
            <a:picLocks noChangeAspect="1"/>
          </p:cNvPicPr>
          <p:nvPr/>
        </p:nvPicPr>
        <p:blipFill>
          <a:blip r:embed="rId3"/>
          <a:stretch>
            <a:fillRect/>
          </a:stretch>
        </p:blipFill>
        <p:spPr>
          <a:xfrm>
            <a:off x="11560092" y="6326506"/>
            <a:ext cx="462422" cy="424957"/>
          </a:xfrm>
          <a:prstGeom prst="rect">
            <a:avLst/>
          </a:prstGeom>
        </p:spPr>
      </p:pic>
      <p:sp>
        <p:nvSpPr>
          <p:cNvPr id="35" name="Rectangle 34">
            <a:extLst>
              <a:ext uri="{FF2B5EF4-FFF2-40B4-BE49-F238E27FC236}">
                <a16:creationId xmlns:a16="http://schemas.microsoft.com/office/drawing/2014/main" id="{393C2759-DD88-430D-0A47-7AB90F1A37A6}"/>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Content Placeholder 8">
            <a:extLst>
              <a:ext uri="{FF2B5EF4-FFF2-40B4-BE49-F238E27FC236}">
                <a16:creationId xmlns:a16="http://schemas.microsoft.com/office/drawing/2014/main" id="{C3F340A5-AF7B-0B22-70C9-DC016BC7A796}"/>
              </a:ext>
            </a:extLst>
          </p:cNvPr>
          <p:cNvPicPr>
            <a:picLocks noChangeAspect="1"/>
          </p:cNvPicPr>
          <p:nvPr/>
        </p:nvPicPr>
        <p:blipFill>
          <a:blip r:embed="rId4"/>
          <a:stretch>
            <a:fillRect/>
          </a:stretch>
        </p:blipFill>
        <p:spPr>
          <a:xfrm>
            <a:off x="11099574" y="6321081"/>
            <a:ext cx="462422" cy="424928"/>
          </a:xfrm>
          <a:prstGeom prst="rect">
            <a:avLst/>
          </a:prstGeom>
        </p:spPr>
      </p:pic>
      <p:pic>
        <p:nvPicPr>
          <p:cNvPr id="37" name="Picture 36">
            <a:extLst>
              <a:ext uri="{FF2B5EF4-FFF2-40B4-BE49-F238E27FC236}">
                <a16:creationId xmlns:a16="http://schemas.microsoft.com/office/drawing/2014/main" id="{F8E0D392-7662-5E2C-23A3-E4840BA3E98A}"/>
              </a:ext>
            </a:extLst>
          </p:cNvPr>
          <p:cNvPicPr>
            <a:picLocks noChangeAspect="1"/>
          </p:cNvPicPr>
          <p:nvPr/>
        </p:nvPicPr>
        <p:blipFill>
          <a:blip r:embed="rId3"/>
          <a:stretch>
            <a:fillRect/>
          </a:stretch>
        </p:blipFill>
        <p:spPr>
          <a:xfrm>
            <a:off x="11560092" y="6318218"/>
            <a:ext cx="462422" cy="424957"/>
          </a:xfrm>
          <a:prstGeom prst="rect">
            <a:avLst/>
          </a:prstGeom>
        </p:spPr>
      </p:pic>
      <p:sp>
        <p:nvSpPr>
          <p:cNvPr id="3" name="TextBox 2">
            <a:extLst>
              <a:ext uri="{FF2B5EF4-FFF2-40B4-BE49-F238E27FC236}">
                <a16:creationId xmlns:a16="http://schemas.microsoft.com/office/drawing/2014/main" id="{B7B3A89E-F672-1E07-BC58-871284592527}"/>
              </a:ext>
            </a:extLst>
          </p:cNvPr>
          <p:cNvSpPr txBox="1"/>
          <p:nvPr/>
        </p:nvSpPr>
        <p:spPr>
          <a:xfrm>
            <a:off x="284128" y="2351576"/>
            <a:ext cx="4009266" cy="2062103"/>
          </a:xfrm>
          <a:prstGeom prst="rect">
            <a:avLst/>
          </a:prstGeom>
          <a:noFill/>
        </p:spPr>
        <p:txBody>
          <a:bodyPr wrap="square" rtlCol="0">
            <a:spAutoFit/>
          </a:bodyPr>
          <a:lstStyle/>
          <a:p>
            <a:r>
              <a:rPr lang="en-US" sz="3200" dirty="0">
                <a:latin typeface="Garamond" panose="02020404030301010803" pitchFamily="18" charset="0"/>
              </a:rPr>
              <a:t>Diet energy between habitats is completely different and ~3x’s higher in the mainstem!</a:t>
            </a:r>
          </a:p>
        </p:txBody>
      </p:sp>
      <p:pic>
        <p:nvPicPr>
          <p:cNvPr id="7" name="Picture 6"/>
          <p:cNvPicPr>
            <a:picLocks noChangeAspect="1"/>
          </p:cNvPicPr>
          <p:nvPr/>
        </p:nvPicPr>
        <p:blipFill>
          <a:blip r:embed="rId5"/>
          <a:stretch>
            <a:fillRect/>
          </a:stretch>
        </p:blipFill>
        <p:spPr>
          <a:xfrm>
            <a:off x="4395634" y="993717"/>
            <a:ext cx="7796366" cy="4777823"/>
          </a:xfrm>
          <a:prstGeom prst="rect">
            <a:avLst/>
          </a:prstGeom>
        </p:spPr>
      </p:pic>
      <p:sp>
        <p:nvSpPr>
          <p:cNvPr id="4" name="TextBox 3">
            <a:extLst>
              <a:ext uri="{FF2B5EF4-FFF2-40B4-BE49-F238E27FC236}">
                <a16:creationId xmlns:a16="http://schemas.microsoft.com/office/drawing/2014/main" id="{737B7E6C-E673-429E-4DEC-14D24424DE86}"/>
              </a:ext>
            </a:extLst>
          </p:cNvPr>
          <p:cNvSpPr txBox="1"/>
          <p:nvPr/>
        </p:nvSpPr>
        <p:spPr>
          <a:xfrm>
            <a:off x="8230574" y="725983"/>
            <a:ext cx="1029449" cy="369332"/>
          </a:xfrm>
          <a:prstGeom prst="rect">
            <a:avLst/>
          </a:prstGeom>
          <a:noFill/>
        </p:spPr>
        <p:txBody>
          <a:bodyPr wrap="none" rtlCol="0">
            <a:spAutoFit/>
          </a:bodyPr>
          <a:lstStyle/>
          <a:p>
            <a:r>
              <a:rPr lang="en-US" dirty="0">
                <a:latin typeface="Garamond" panose="02020404030301010803" pitchFamily="18" charset="0"/>
              </a:rPr>
              <a:t>EPT taxa</a:t>
            </a:r>
          </a:p>
        </p:txBody>
      </p:sp>
    </p:spTree>
    <p:extLst>
      <p:ext uri="{BB962C8B-B14F-4D97-AF65-F5344CB8AC3E}">
        <p14:creationId xmlns:p14="http://schemas.microsoft.com/office/powerpoint/2010/main" val="318176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40E2-D56C-C92D-EE4A-D2B18D118AD2}"/>
            </a:ext>
          </a:extLst>
        </p:cNvPr>
        <p:cNvGrpSpPr/>
        <p:nvPr/>
      </p:nvGrpSpPr>
      <p:grpSpPr>
        <a:xfrm>
          <a:off x="0" y="0"/>
          <a:ext cx="0" cy="0"/>
          <a:chOff x="0" y="0"/>
          <a:chExt cx="0" cy="0"/>
        </a:xfrm>
      </p:grpSpPr>
      <p:pic>
        <p:nvPicPr>
          <p:cNvPr id="19" name="Picture 18" descr="A graph with blue and black lines&#10;&#10;Description automatically generated">
            <a:extLst>
              <a:ext uri="{FF2B5EF4-FFF2-40B4-BE49-F238E27FC236}">
                <a16:creationId xmlns:a16="http://schemas.microsoft.com/office/drawing/2014/main" id="{60A764EB-F4D6-1B0C-4155-C4AAFE86A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682" y="1837087"/>
            <a:ext cx="3183825" cy="3183825"/>
          </a:xfrm>
          <a:prstGeom prst="rect">
            <a:avLst/>
          </a:prstGeom>
        </p:spPr>
      </p:pic>
      <p:sp>
        <p:nvSpPr>
          <p:cNvPr id="6" name="Rectangle 5">
            <a:extLst>
              <a:ext uri="{FF2B5EF4-FFF2-40B4-BE49-F238E27FC236}">
                <a16:creationId xmlns:a16="http://schemas.microsoft.com/office/drawing/2014/main" id="{F066E371-EBE5-A923-0F4E-88A3B8CCCFBE}"/>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0E7E642-F786-AF89-A4E7-BFB04628C083}"/>
              </a:ext>
            </a:extLst>
          </p:cNvPr>
          <p:cNvPicPr>
            <a:picLocks noChangeAspect="1"/>
          </p:cNvPicPr>
          <p:nvPr/>
        </p:nvPicPr>
        <p:blipFill>
          <a:blip r:embed="rId4"/>
          <a:stretch>
            <a:fillRect/>
          </a:stretch>
        </p:blipFill>
        <p:spPr>
          <a:xfrm>
            <a:off x="11560093" y="6319120"/>
            <a:ext cx="463064" cy="424928"/>
          </a:xfrm>
          <a:prstGeom prst="rect">
            <a:avLst/>
          </a:prstGeom>
        </p:spPr>
      </p:pic>
      <p:pic>
        <p:nvPicPr>
          <p:cNvPr id="9" name="Content Placeholder 8">
            <a:extLst>
              <a:ext uri="{FF2B5EF4-FFF2-40B4-BE49-F238E27FC236}">
                <a16:creationId xmlns:a16="http://schemas.microsoft.com/office/drawing/2014/main" id="{13BCEBD7-4B6F-B2D8-3967-157716398032}"/>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12" name="Content Placeholder 4">
            <a:extLst>
              <a:ext uri="{FF2B5EF4-FFF2-40B4-BE49-F238E27FC236}">
                <a16:creationId xmlns:a16="http://schemas.microsoft.com/office/drawing/2014/main" id="{121EEFC5-DE6D-EFCF-4B5F-3FB6A9B37E2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959" y="72395"/>
            <a:ext cx="4004359" cy="6004845"/>
          </a:xfrm>
          <a:prstGeom prst="rect">
            <a:avLst/>
          </a:prstGeom>
          <a:noFill/>
          <a:ln>
            <a:noFill/>
          </a:ln>
        </p:spPr>
      </p:pic>
      <p:sp>
        <p:nvSpPr>
          <p:cNvPr id="14" name="Rectangle 13">
            <a:extLst>
              <a:ext uri="{FF2B5EF4-FFF2-40B4-BE49-F238E27FC236}">
                <a16:creationId xmlns:a16="http://schemas.microsoft.com/office/drawing/2014/main" id="{652D9F3D-FB1C-6709-AED1-7458EF7DE471}"/>
              </a:ext>
            </a:extLst>
          </p:cNvPr>
          <p:cNvSpPr/>
          <p:nvPr/>
        </p:nvSpPr>
        <p:spPr>
          <a:xfrm>
            <a:off x="6037632" y="1364563"/>
            <a:ext cx="4763409" cy="41288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DE7C2ED-43FF-49DC-D6EB-B4AA80FE5188}"/>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Content Placeholder 8">
            <a:extLst>
              <a:ext uri="{FF2B5EF4-FFF2-40B4-BE49-F238E27FC236}">
                <a16:creationId xmlns:a16="http://schemas.microsoft.com/office/drawing/2014/main" id="{0B02D1FA-5406-D440-93D0-09A6ECC706C1}"/>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22" name="Picture 21">
            <a:extLst>
              <a:ext uri="{FF2B5EF4-FFF2-40B4-BE49-F238E27FC236}">
                <a16:creationId xmlns:a16="http://schemas.microsoft.com/office/drawing/2014/main" id="{34A72EFB-8F1B-2E90-4826-94B92F666C34}"/>
              </a:ext>
            </a:extLst>
          </p:cNvPr>
          <p:cNvPicPr>
            <a:picLocks noChangeAspect="1"/>
          </p:cNvPicPr>
          <p:nvPr/>
        </p:nvPicPr>
        <p:blipFill>
          <a:blip r:embed="rId7"/>
          <a:stretch>
            <a:fillRect/>
          </a:stretch>
        </p:blipFill>
        <p:spPr>
          <a:xfrm>
            <a:off x="11560092" y="6318218"/>
            <a:ext cx="462422" cy="424957"/>
          </a:xfrm>
          <a:prstGeom prst="rect">
            <a:avLst/>
          </a:prstGeom>
        </p:spPr>
      </p:pic>
      <p:sp>
        <p:nvSpPr>
          <p:cNvPr id="2" name="Right Brace 1">
            <a:extLst>
              <a:ext uri="{FF2B5EF4-FFF2-40B4-BE49-F238E27FC236}">
                <a16:creationId xmlns:a16="http://schemas.microsoft.com/office/drawing/2014/main" id="{5C1CFC6C-C191-1F0D-ECD4-4838F5163695}"/>
              </a:ext>
            </a:extLst>
          </p:cNvPr>
          <p:cNvSpPr/>
          <p:nvPr/>
        </p:nvSpPr>
        <p:spPr>
          <a:xfrm>
            <a:off x="5142155" y="2710927"/>
            <a:ext cx="253163" cy="39803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0CC60A29-7351-27D2-2C38-A63938C2EDED}"/>
              </a:ext>
            </a:extLst>
          </p:cNvPr>
          <p:cNvSpPr/>
          <p:nvPr/>
        </p:nvSpPr>
        <p:spPr>
          <a:xfrm>
            <a:off x="5142155" y="3201673"/>
            <a:ext cx="253163" cy="398033"/>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1F725A16-7771-E033-36E5-57448D2ACA5C}"/>
              </a:ext>
            </a:extLst>
          </p:cNvPr>
          <p:cNvSpPr txBox="1"/>
          <p:nvPr/>
        </p:nvSpPr>
        <p:spPr>
          <a:xfrm>
            <a:off x="5332180" y="2744326"/>
            <a:ext cx="994183" cy="307777"/>
          </a:xfrm>
          <a:prstGeom prst="rect">
            <a:avLst/>
          </a:prstGeom>
          <a:noFill/>
        </p:spPr>
        <p:txBody>
          <a:bodyPr wrap="none" rtlCol="0">
            <a:spAutoFit/>
          </a:bodyPr>
          <a:lstStyle/>
          <a:p>
            <a:r>
              <a:rPr lang="en-US" sz="1400" dirty="0">
                <a:latin typeface="Garamond" panose="02020404030301010803" pitchFamily="18" charset="0"/>
              </a:rPr>
              <a:t>metabolism</a:t>
            </a:r>
          </a:p>
        </p:txBody>
      </p:sp>
      <p:sp>
        <p:nvSpPr>
          <p:cNvPr id="10" name="TextBox 9">
            <a:extLst>
              <a:ext uri="{FF2B5EF4-FFF2-40B4-BE49-F238E27FC236}">
                <a16:creationId xmlns:a16="http://schemas.microsoft.com/office/drawing/2014/main" id="{E1EC3786-A9C6-344D-0CD2-66DCD74AB0A5}"/>
              </a:ext>
            </a:extLst>
          </p:cNvPr>
          <p:cNvSpPr txBox="1"/>
          <p:nvPr/>
        </p:nvSpPr>
        <p:spPr>
          <a:xfrm>
            <a:off x="5338395" y="3247318"/>
            <a:ext cx="635943" cy="307777"/>
          </a:xfrm>
          <a:prstGeom prst="rect">
            <a:avLst/>
          </a:prstGeom>
          <a:noFill/>
        </p:spPr>
        <p:txBody>
          <a:bodyPr wrap="none" rtlCol="0">
            <a:spAutoFit/>
          </a:bodyPr>
          <a:lstStyle/>
          <a:p>
            <a:r>
              <a:rPr lang="en-US" sz="1400" dirty="0">
                <a:latin typeface="Garamond" panose="02020404030301010803" pitchFamily="18" charset="0"/>
              </a:rPr>
              <a:t>wastes</a:t>
            </a:r>
          </a:p>
        </p:txBody>
      </p:sp>
      <p:sp>
        <p:nvSpPr>
          <p:cNvPr id="3" name="Rectangle 2">
            <a:extLst>
              <a:ext uri="{FF2B5EF4-FFF2-40B4-BE49-F238E27FC236}">
                <a16:creationId xmlns:a16="http://schemas.microsoft.com/office/drawing/2014/main" id="{8DC9D0C3-4C4D-18B3-98C8-7BD533EE4F45}"/>
              </a:ext>
            </a:extLst>
          </p:cNvPr>
          <p:cNvSpPr/>
          <p:nvPr/>
        </p:nvSpPr>
        <p:spPr>
          <a:xfrm>
            <a:off x="2179722" y="2942217"/>
            <a:ext cx="2496307" cy="24198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BC11F15-7EFE-EC34-7B13-33968B8D3E2B}"/>
              </a:ext>
            </a:extLst>
          </p:cNvPr>
          <p:cNvSpPr/>
          <p:nvPr/>
        </p:nvSpPr>
        <p:spPr>
          <a:xfrm>
            <a:off x="3912055" y="2632159"/>
            <a:ext cx="2414307"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021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07BC6-C5D2-AE30-E0DE-8B87DED0A30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FCB3F51-2065-9746-C058-6C8F36DE144B}"/>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2190483D-B14F-22A4-E135-BB069A7217A2}"/>
              </a:ext>
            </a:extLst>
          </p:cNvPr>
          <p:cNvPicPr>
            <a:picLocks noChangeAspect="1"/>
          </p:cNvPicPr>
          <p:nvPr/>
        </p:nvPicPr>
        <p:blipFill>
          <a:blip r:embed="rId3"/>
          <a:stretch>
            <a:fillRect/>
          </a:stretch>
        </p:blipFill>
        <p:spPr>
          <a:xfrm>
            <a:off x="11560093" y="6319120"/>
            <a:ext cx="463064" cy="424928"/>
          </a:xfrm>
          <a:prstGeom prst="rect">
            <a:avLst/>
          </a:prstGeom>
        </p:spPr>
      </p:pic>
      <p:sp>
        <p:nvSpPr>
          <p:cNvPr id="2" name="Title 1">
            <a:extLst>
              <a:ext uri="{FF2B5EF4-FFF2-40B4-BE49-F238E27FC236}">
                <a16:creationId xmlns:a16="http://schemas.microsoft.com/office/drawing/2014/main" id="{96E15717-91C9-35E2-2260-2C43D883D3C1}"/>
              </a:ext>
            </a:extLst>
          </p:cNvPr>
          <p:cNvSpPr>
            <a:spLocks noGrp="1"/>
          </p:cNvSpPr>
          <p:nvPr>
            <p:ph type="title"/>
          </p:nvPr>
        </p:nvSpPr>
        <p:spPr/>
        <p:txBody>
          <a:bodyPr>
            <a:normAutofit/>
          </a:bodyPr>
          <a:lstStyle/>
          <a:p>
            <a:r>
              <a:rPr lang="en-US" sz="4000" dirty="0">
                <a:latin typeface="Garamond" panose="02020404030301010803" pitchFamily="18" charset="0"/>
              </a:rPr>
              <a:t>Will an energy maximizing approach in the mainstem be profitable in a warmer future?</a:t>
            </a:r>
          </a:p>
        </p:txBody>
      </p:sp>
      <p:pic>
        <p:nvPicPr>
          <p:cNvPr id="9" name="Content Placeholder 8">
            <a:extLst>
              <a:ext uri="{FF2B5EF4-FFF2-40B4-BE49-F238E27FC236}">
                <a16:creationId xmlns:a16="http://schemas.microsoft.com/office/drawing/2014/main" id="{227ACB06-9566-1E35-DCCD-9DBDF673B17F}"/>
              </a:ext>
            </a:extLst>
          </p:cNvPr>
          <p:cNvPicPr>
            <a:picLocks noChangeAspect="1"/>
          </p:cNvPicPr>
          <p:nvPr/>
        </p:nvPicPr>
        <p:blipFill>
          <a:blip r:embed="rId4"/>
          <a:stretch>
            <a:fillRect/>
          </a:stretch>
        </p:blipFill>
        <p:spPr>
          <a:xfrm>
            <a:off x="11099574" y="6321081"/>
            <a:ext cx="462422" cy="424928"/>
          </a:xfrm>
          <a:prstGeom prst="rect">
            <a:avLst/>
          </a:prstGeom>
        </p:spPr>
      </p:pic>
      <p:pic>
        <p:nvPicPr>
          <p:cNvPr id="5" name="Content Placeholder 4">
            <a:extLst>
              <a:ext uri="{FF2B5EF4-FFF2-40B4-BE49-F238E27FC236}">
                <a16:creationId xmlns:a16="http://schemas.microsoft.com/office/drawing/2014/main" id="{9410FF8E-FDA2-8157-2DA3-343E070DBD23}"/>
              </a:ext>
            </a:extLst>
          </p:cNvPr>
          <p:cNvPicPr>
            <a:picLocks noGrp="1" noChangeAspect="1"/>
          </p:cNvPicPr>
          <p:nvPr>
            <p:ph idx="1"/>
          </p:nvPr>
        </p:nvPicPr>
        <p:blipFill>
          <a:blip r:embed="rId5"/>
          <a:stretch>
            <a:fillRect/>
          </a:stretch>
        </p:blipFill>
        <p:spPr>
          <a:xfrm>
            <a:off x="3124473" y="1877337"/>
            <a:ext cx="5981966" cy="3302544"/>
          </a:xfrm>
          <a:prstGeom prst="rect">
            <a:avLst/>
          </a:prstGeom>
        </p:spPr>
      </p:pic>
      <p:sp>
        <p:nvSpPr>
          <p:cNvPr id="3" name="TextBox 2">
            <a:extLst>
              <a:ext uri="{FF2B5EF4-FFF2-40B4-BE49-F238E27FC236}">
                <a16:creationId xmlns:a16="http://schemas.microsoft.com/office/drawing/2014/main" id="{62C9A9B7-2913-F792-5E9F-ED35D3A46D15}"/>
              </a:ext>
            </a:extLst>
          </p:cNvPr>
          <p:cNvSpPr txBox="1"/>
          <p:nvPr/>
        </p:nvSpPr>
        <p:spPr>
          <a:xfrm>
            <a:off x="4007086" y="1690688"/>
            <a:ext cx="1128835" cy="369332"/>
          </a:xfrm>
          <a:prstGeom prst="rect">
            <a:avLst/>
          </a:prstGeom>
          <a:noFill/>
        </p:spPr>
        <p:txBody>
          <a:bodyPr wrap="none" rtlCol="0">
            <a:spAutoFit/>
          </a:bodyPr>
          <a:lstStyle/>
          <a:p>
            <a:r>
              <a:rPr lang="en-US" dirty="0">
                <a:latin typeface="Garamond" panose="02020404030301010803" pitchFamily="18" charset="0"/>
              </a:rPr>
              <a:t>1993-2011</a:t>
            </a:r>
          </a:p>
        </p:txBody>
      </p:sp>
      <p:sp>
        <p:nvSpPr>
          <p:cNvPr id="8" name="TextBox 7">
            <a:extLst>
              <a:ext uri="{FF2B5EF4-FFF2-40B4-BE49-F238E27FC236}">
                <a16:creationId xmlns:a16="http://schemas.microsoft.com/office/drawing/2014/main" id="{BC209A38-ECC8-7211-3A9A-35D2DD3679F8}"/>
              </a:ext>
            </a:extLst>
          </p:cNvPr>
          <p:cNvSpPr txBox="1"/>
          <p:nvPr/>
        </p:nvSpPr>
        <p:spPr>
          <a:xfrm>
            <a:off x="7272403" y="1690688"/>
            <a:ext cx="620683" cy="369332"/>
          </a:xfrm>
          <a:prstGeom prst="rect">
            <a:avLst/>
          </a:prstGeom>
          <a:noFill/>
        </p:spPr>
        <p:txBody>
          <a:bodyPr wrap="none" rtlCol="0">
            <a:spAutoFit/>
          </a:bodyPr>
          <a:lstStyle/>
          <a:p>
            <a:r>
              <a:rPr lang="en-US" dirty="0">
                <a:latin typeface="Garamond" panose="02020404030301010803" pitchFamily="18" charset="0"/>
              </a:rPr>
              <a:t>2080</a:t>
            </a:r>
          </a:p>
        </p:txBody>
      </p:sp>
      <p:sp>
        <p:nvSpPr>
          <p:cNvPr id="10" name="Rectangle 9">
            <a:extLst>
              <a:ext uri="{FF2B5EF4-FFF2-40B4-BE49-F238E27FC236}">
                <a16:creationId xmlns:a16="http://schemas.microsoft.com/office/drawing/2014/main" id="{F938B04D-DEB9-BF5A-F68B-E35E5CA9244F}"/>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8">
            <a:extLst>
              <a:ext uri="{FF2B5EF4-FFF2-40B4-BE49-F238E27FC236}">
                <a16:creationId xmlns:a16="http://schemas.microsoft.com/office/drawing/2014/main" id="{8ED3487E-B36C-D3AB-65A8-5BA34E88E259}"/>
              </a:ext>
            </a:extLst>
          </p:cNvPr>
          <p:cNvPicPr>
            <a:picLocks noChangeAspect="1"/>
          </p:cNvPicPr>
          <p:nvPr/>
        </p:nvPicPr>
        <p:blipFill>
          <a:blip r:embed="rId4"/>
          <a:stretch>
            <a:fillRect/>
          </a:stretch>
        </p:blipFill>
        <p:spPr>
          <a:xfrm>
            <a:off x="11099574" y="6321081"/>
            <a:ext cx="462422" cy="424928"/>
          </a:xfrm>
          <a:prstGeom prst="rect">
            <a:avLst/>
          </a:prstGeom>
        </p:spPr>
      </p:pic>
      <p:pic>
        <p:nvPicPr>
          <p:cNvPr id="12" name="Picture 11">
            <a:extLst>
              <a:ext uri="{FF2B5EF4-FFF2-40B4-BE49-F238E27FC236}">
                <a16:creationId xmlns:a16="http://schemas.microsoft.com/office/drawing/2014/main" id="{8BC84B94-A823-C0D5-1A6D-F359D5ACBD70}"/>
              </a:ext>
            </a:extLst>
          </p:cNvPr>
          <p:cNvPicPr>
            <a:picLocks noChangeAspect="1"/>
          </p:cNvPicPr>
          <p:nvPr/>
        </p:nvPicPr>
        <p:blipFill>
          <a:blip r:embed="rId6"/>
          <a:stretch>
            <a:fillRect/>
          </a:stretch>
        </p:blipFill>
        <p:spPr>
          <a:xfrm>
            <a:off x="11560092" y="6318218"/>
            <a:ext cx="462422" cy="424957"/>
          </a:xfrm>
          <a:prstGeom prst="rect">
            <a:avLst/>
          </a:prstGeom>
        </p:spPr>
      </p:pic>
    </p:spTree>
    <p:extLst>
      <p:ext uri="{BB962C8B-B14F-4D97-AF65-F5344CB8AC3E}">
        <p14:creationId xmlns:p14="http://schemas.microsoft.com/office/powerpoint/2010/main" val="767297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D731-45B1-3EAD-0212-9FC021579A9D}"/>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D020C451-A169-0876-5E81-E968EA0506AB}"/>
              </a:ext>
            </a:extLst>
          </p:cNvPr>
          <p:cNvPicPr>
            <a:picLocks noChangeAspect="1"/>
          </p:cNvPicPr>
          <p:nvPr/>
        </p:nvPicPr>
        <p:blipFill>
          <a:blip r:embed="rId3"/>
          <a:stretch>
            <a:fillRect/>
          </a:stretch>
        </p:blipFill>
        <p:spPr>
          <a:xfrm>
            <a:off x="3069672" y="2063918"/>
            <a:ext cx="5123577" cy="3286402"/>
          </a:xfrm>
          <a:prstGeom prst="rect">
            <a:avLst/>
          </a:prstGeom>
        </p:spPr>
      </p:pic>
      <p:pic>
        <p:nvPicPr>
          <p:cNvPr id="25" name="Picture 24">
            <a:extLst>
              <a:ext uri="{FF2B5EF4-FFF2-40B4-BE49-F238E27FC236}">
                <a16:creationId xmlns:a16="http://schemas.microsoft.com/office/drawing/2014/main" id="{AB438E5B-5DB0-9F1F-B9B3-1ADDFA5641B3}"/>
              </a:ext>
            </a:extLst>
          </p:cNvPr>
          <p:cNvPicPr>
            <a:picLocks noChangeAspect="1"/>
          </p:cNvPicPr>
          <p:nvPr/>
        </p:nvPicPr>
        <p:blipFill>
          <a:blip r:embed="rId3"/>
          <a:stretch>
            <a:fillRect/>
          </a:stretch>
        </p:blipFill>
        <p:spPr>
          <a:xfrm>
            <a:off x="3073531" y="2063918"/>
            <a:ext cx="5123575" cy="3286402"/>
          </a:xfrm>
          <a:prstGeom prst="rect">
            <a:avLst/>
          </a:prstGeom>
        </p:spPr>
      </p:pic>
      <p:sp>
        <p:nvSpPr>
          <p:cNvPr id="6" name="Rectangle 5">
            <a:extLst>
              <a:ext uri="{FF2B5EF4-FFF2-40B4-BE49-F238E27FC236}">
                <a16:creationId xmlns:a16="http://schemas.microsoft.com/office/drawing/2014/main" id="{A497D1E6-9069-4D01-A490-E4DAC1B16D7C}"/>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A64D1EC-3E72-0265-222E-6100F8B203BA}"/>
              </a:ext>
            </a:extLst>
          </p:cNvPr>
          <p:cNvPicPr>
            <a:picLocks noChangeAspect="1"/>
          </p:cNvPicPr>
          <p:nvPr/>
        </p:nvPicPr>
        <p:blipFill>
          <a:blip r:embed="rId4"/>
          <a:stretch>
            <a:fillRect/>
          </a:stretch>
        </p:blipFill>
        <p:spPr>
          <a:xfrm>
            <a:off x="11560093" y="6319120"/>
            <a:ext cx="463064" cy="424928"/>
          </a:xfrm>
          <a:prstGeom prst="rect">
            <a:avLst/>
          </a:prstGeom>
        </p:spPr>
      </p:pic>
      <p:sp>
        <p:nvSpPr>
          <p:cNvPr id="2" name="Title 1">
            <a:extLst>
              <a:ext uri="{FF2B5EF4-FFF2-40B4-BE49-F238E27FC236}">
                <a16:creationId xmlns:a16="http://schemas.microsoft.com/office/drawing/2014/main" id="{3F31577D-8180-5BFF-3290-892C342581D8}"/>
              </a:ext>
            </a:extLst>
          </p:cNvPr>
          <p:cNvSpPr>
            <a:spLocks noGrp="1"/>
          </p:cNvSpPr>
          <p:nvPr>
            <p:ph type="title"/>
          </p:nvPr>
        </p:nvSpPr>
        <p:spPr/>
        <p:txBody>
          <a:bodyPr>
            <a:normAutofit/>
          </a:bodyPr>
          <a:lstStyle/>
          <a:p>
            <a:r>
              <a:rPr lang="en-US" sz="4000" dirty="0">
                <a:latin typeface="Garamond" panose="02020404030301010803" pitchFamily="18" charset="0"/>
              </a:rPr>
              <a:t>Will an energy maximizing approach in the mainstem be profitable in a warmer future?</a:t>
            </a:r>
          </a:p>
        </p:txBody>
      </p:sp>
      <p:pic>
        <p:nvPicPr>
          <p:cNvPr id="9" name="Content Placeholder 8">
            <a:extLst>
              <a:ext uri="{FF2B5EF4-FFF2-40B4-BE49-F238E27FC236}">
                <a16:creationId xmlns:a16="http://schemas.microsoft.com/office/drawing/2014/main" id="{B3F55687-30E3-2D91-7DD5-7F1E9B429062}"/>
              </a:ext>
            </a:extLst>
          </p:cNvPr>
          <p:cNvPicPr>
            <a:picLocks noChangeAspect="1"/>
          </p:cNvPicPr>
          <p:nvPr/>
        </p:nvPicPr>
        <p:blipFill>
          <a:blip r:embed="rId5"/>
          <a:stretch>
            <a:fillRect/>
          </a:stretch>
        </p:blipFill>
        <p:spPr>
          <a:xfrm>
            <a:off x="11099574" y="6321081"/>
            <a:ext cx="462422" cy="424928"/>
          </a:xfrm>
          <a:prstGeom prst="rect">
            <a:avLst/>
          </a:prstGeom>
        </p:spPr>
      </p:pic>
      <p:sp>
        <p:nvSpPr>
          <p:cNvPr id="10" name="Rectangle 9">
            <a:extLst>
              <a:ext uri="{FF2B5EF4-FFF2-40B4-BE49-F238E27FC236}">
                <a16:creationId xmlns:a16="http://schemas.microsoft.com/office/drawing/2014/main" id="{91FB1B62-225F-D29E-CA78-613772F84712}"/>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8">
            <a:extLst>
              <a:ext uri="{FF2B5EF4-FFF2-40B4-BE49-F238E27FC236}">
                <a16:creationId xmlns:a16="http://schemas.microsoft.com/office/drawing/2014/main" id="{4D62633B-701B-40AC-A729-17A7BAFFAD8A}"/>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12" name="Picture 11">
            <a:extLst>
              <a:ext uri="{FF2B5EF4-FFF2-40B4-BE49-F238E27FC236}">
                <a16:creationId xmlns:a16="http://schemas.microsoft.com/office/drawing/2014/main" id="{CC11EFE3-3D16-491E-1082-C39E8A709923}"/>
              </a:ext>
            </a:extLst>
          </p:cNvPr>
          <p:cNvPicPr>
            <a:picLocks noChangeAspect="1"/>
          </p:cNvPicPr>
          <p:nvPr/>
        </p:nvPicPr>
        <p:blipFill>
          <a:blip r:embed="rId6"/>
          <a:stretch>
            <a:fillRect/>
          </a:stretch>
        </p:blipFill>
        <p:spPr>
          <a:xfrm>
            <a:off x="11560092" y="6318218"/>
            <a:ext cx="462422" cy="424957"/>
          </a:xfrm>
          <a:prstGeom prst="rect">
            <a:avLst/>
          </a:prstGeom>
        </p:spPr>
      </p:pic>
      <p:sp>
        <p:nvSpPr>
          <p:cNvPr id="23" name="Rectangle 22">
            <a:extLst>
              <a:ext uri="{FF2B5EF4-FFF2-40B4-BE49-F238E27FC236}">
                <a16:creationId xmlns:a16="http://schemas.microsoft.com/office/drawing/2014/main" id="{C3102C89-4EFA-A101-B61D-205628E9CFA2}"/>
              </a:ext>
            </a:extLst>
          </p:cNvPr>
          <p:cNvSpPr/>
          <p:nvPr/>
        </p:nvSpPr>
        <p:spPr>
          <a:xfrm>
            <a:off x="3504722" y="2231524"/>
            <a:ext cx="4692384" cy="2612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39795B4-8C9B-D22C-AD08-438B3B8A3B7F}"/>
              </a:ext>
            </a:extLst>
          </p:cNvPr>
          <p:cNvSpPr txBox="1"/>
          <p:nvPr/>
        </p:nvSpPr>
        <p:spPr>
          <a:xfrm>
            <a:off x="4530854" y="5166265"/>
            <a:ext cx="1436868"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Temperature (℃)</a:t>
            </a:r>
          </a:p>
        </p:txBody>
      </p:sp>
      <p:sp>
        <p:nvSpPr>
          <p:cNvPr id="3" name="TextBox 2"/>
          <p:cNvSpPr txBox="1"/>
          <p:nvPr/>
        </p:nvSpPr>
        <p:spPr>
          <a:xfrm>
            <a:off x="3122170" y="2117980"/>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3</a:t>
            </a:r>
          </a:p>
        </p:txBody>
      </p:sp>
      <p:sp>
        <p:nvSpPr>
          <p:cNvPr id="5" name="Rectangle 4"/>
          <p:cNvSpPr/>
          <p:nvPr/>
        </p:nvSpPr>
        <p:spPr>
          <a:xfrm>
            <a:off x="2989076" y="2642275"/>
            <a:ext cx="257487" cy="181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122506" y="2642276"/>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18" name="TextBox 17">
            <a:extLst>
              <a:ext uri="{FF2B5EF4-FFF2-40B4-BE49-F238E27FC236}">
                <a16:creationId xmlns:a16="http://schemas.microsoft.com/office/drawing/2014/main" id="{70272E8F-7D6A-C533-C12A-D9D5B9E10898}"/>
              </a:ext>
            </a:extLst>
          </p:cNvPr>
          <p:cNvSpPr txBox="1"/>
          <p:nvPr/>
        </p:nvSpPr>
        <p:spPr>
          <a:xfrm rot="16200000">
            <a:off x="1992136" y="3413915"/>
            <a:ext cx="1978427"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Predicted growth (g/day)</a:t>
            </a:r>
          </a:p>
        </p:txBody>
      </p:sp>
      <p:sp>
        <p:nvSpPr>
          <p:cNvPr id="17" name="TextBox 16"/>
          <p:cNvSpPr txBox="1"/>
          <p:nvPr/>
        </p:nvSpPr>
        <p:spPr>
          <a:xfrm>
            <a:off x="3117819" y="3163105"/>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19" name="TextBox 18"/>
          <p:cNvSpPr txBox="1"/>
          <p:nvPr/>
        </p:nvSpPr>
        <p:spPr>
          <a:xfrm>
            <a:off x="3116878" y="3686789"/>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0</a:t>
            </a:r>
          </a:p>
        </p:txBody>
      </p:sp>
      <p:sp>
        <p:nvSpPr>
          <p:cNvPr id="21" name="TextBox 20"/>
          <p:cNvSpPr txBox="1"/>
          <p:nvPr/>
        </p:nvSpPr>
        <p:spPr>
          <a:xfrm>
            <a:off x="3081272" y="4202627"/>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22" name="TextBox 21"/>
          <p:cNvSpPr txBox="1"/>
          <p:nvPr/>
        </p:nvSpPr>
        <p:spPr>
          <a:xfrm>
            <a:off x="3074020" y="4733820"/>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24" name="TextBox 23"/>
          <p:cNvSpPr txBox="1"/>
          <p:nvPr/>
        </p:nvSpPr>
        <p:spPr>
          <a:xfrm>
            <a:off x="4199203" y="5014176"/>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15</a:t>
            </a:r>
          </a:p>
        </p:txBody>
      </p:sp>
      <p:sp>
        <p:nvSpPr>
          <p:cNvPr id="27" name="TextBox 26"/>
          <p:cNvSpPr txBox="1"/>
          <p:nvPr/>
        </p:nvSpPr>
        <p:spPr>
          <a:xfrm>
            <a:off x="5518766" y="5006315"/>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20</a:t>
            </a:r>
          </a:p>
        </p:txBody>
      </p:sp>
      <p:sp>
        <p:nvSpPr>
          <p:cNvPr id="28" name="TextBox 27"/>
          <p:cNvSpPr txBox="1"/>
          <p:nvPr/>
        </p:nvSpPr>
        <p:spPr>
          <a:xfrm>
            <a:off x="6829169" y="5006314"/>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273936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801D-705B-094A-8813-724BC4C49848}"/>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EEB914A5-11B6-8543-A389-14C78347E8CE}"/>
              </a:ext>
            </a:extLst>
          </p:cNvPr>
          <p:cNvPicPr>
            <a:picLocks noChangeAspect="1"/>
          </p:cNvPicPr>
          <p:nvPr/>
        </p:nvPicPr>
        <p:blipFill>
          <a:blip r:embed="rId3"/>
          <a:stretch>
            <a:fillRect/>
          </a:stretch>
        </p:blipFill>
        <p:spPr>
          <a:xfrm>
            <a:off x="3069672" y="2063918"/>
            <a:ext cx="5123577" cy="3286402"/>
          </a:xfrm>
          <a:prstGeom prst="rect">
            <a:avLst/>
          </a:prstGeom>
        </p:spPr>
      </p:pic>
      <p:pic>
        <p:nvPicPr>
          <p:cNvPr id="25" name="Picture 24">
            <a:extLst>
              <a:ext uri="{FF2B5EF4-FFF2-40B4-BE49-F238E27FC236}">
                <a16:creationId xmlns:a16="http://schemas.microsoft.com/office/drawing/2014/main" id="{CF885297-0131-C1DC-A377-63B65AF10B8F}"/>
              </a:ext>
            </a:extLst>
          </p:cNvPr>
          <p:cNvPicPr>
            <a:picLocks noChangeAspect="1"/>
          </p:cNvPicPr>
          <p:nvPr/>
        </p:nvPicPr>
        <p:blipFill>
          <a:blip r:embed="rId3"/>
          <a:stretch>
            <a:fillRect/>
          </a:stretch>
        </p:blipFill>
        <p:spPr>
          <a:xfrm>
            <a:off x="3073531" y="2063918"/>
            <a:ext cx="5123575" cy="3286402"/>
          </a:xfrm>
          <a:prstGeom prst="rect">
            <a:avLst/>
          </a:prstGeom>
        </p:spPr>
      </p:pic>
      <p:sp>
        <p:nvSpPr>
          <p:cNvPr id="6" name="Rectangle 5">
            <a:extLst>
              <a:ext uri="{FF2B5EF4-FFF2-40B4-BE49-F238E27FC236}">
                <a16:creationId xmlns:a16="http://schemas.microsoft.com/office/drawing/2014/main" id="{579D91A6-6BFF-5CD7-11F1-DC2A575F25CD}"/>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6421977-7C48-57DE-9B65-48DFB1AC84B8}"/>
              </a:ext>
            </a:extLst>
          </p:cNvPr>
          <p:cNvPicPr>
            <a:picLocks noChangeAspect="1"/>
          </p:cNvPicPr>
          <p:nvPr/>
        </p:nvPicPr>
        <p:blipFill>
          <a:blip r:embed="rId4"/>
          <a:stretch>
            <a:fillRect/>
          </a:stretch>
        </p:blipFill>
        <p:spPr>
          <a:xfrm>
            <a:off x="11560093" y="6319120"/>
            <a:ext cx="463064" cy="424928"/>
          </a:xfrm>
          <a:prstGeom prst="rect">
            <a:avLst/>
          </a:prstGeom>
        </p:spPr>
      </p:pic>
      <p:sp>
        <p:nvSpPr>
          <p:cNvPr id="2" name="Title 1">
            <a:extLst>
              <a:ext uri="{FF2B5EF4-FFF2-40B4-BE49-F238E27FC236}">
                <a16:creationId xmlns:a16="http://schemas.microsoft.com/office/drawing/2014/main" id="{9D2A010E-E3A5-056E-B59F-A27C64C3E3C6}"/>
              </a:ext>
            </a:extLst>
          </p:cNvPr>
          <p:cNvSpPr>
            <a:spLocks noGrp="1"/>
          </p:cNvSpPr>
          <p:nvPr>
            <p:ph type="title"/>
          </p:nvPr>
        </p:nvSpPr>
        <p:spPr/>
        <p:txBody>
          <a:bodyPr>
            <a:normAutofit/>
          </a:bodyPr>
          <a:lstStyle/>
          <a:p>
            <a:r>
              <a:rPr lang="en-US" sz="4000" dirty="0">
                <a:latin typeface="Garamond" panose="02020404030301010803" pitchFamily="18" charset="0"/>
              </a:rPr>
              <a:t>Will an energy maximizing approach in the mainstem be profitable in a warmer future?</a:t>
            </a:r>
          </a:p>
        </p:txBody>
      </p:sp>
      <p:pic>
        <p:nvPicPr>
          <p:cNvPr id="9" name="Content Placeholder 8">
            <a:extLst>
              <a:ext uri="{FF2B5EF4-FFF2-40B4-BE49-F238E27FC236}">
                <a16:creationId xmlns:a16="http://schemas.microsoft.com/office/drawing/2014/main" id="{2D3ADC24-E888-AF94-8F70-B1FE20C0D367}"/>
              </a:ext>
            </a:extLst>
          </p:cNvPr>
          <p:cNvPicPr>
            <a:picLocks noChangeAspect="1"/>
          </p:cNvPicPr>
          <p:nvPr/>
        </p:nvPicPr>
        <p:blipFill>
          <a:blip r:embed="rId5"/>
          <a:stretch>
            <a:fillRect/>
          </a:stretch>
        </p:blipFill>
        <p:spPr>
          <a:xfrm>
            <a:off x="11099574" y="6321081"/>
            <a:ext cx="462422" cy="424928"/>
          </a:xfrm>
          <a:prstGeom prst="rect">
            <a:avLst/>
          </a:prstGeom>
        </p:spPr>
      </p:pic>
      <p:sp>
        <p:nvSpPr>
          <p:cNvPr id="10" name="Rectangle 9">
            <a:extLst>
              <a:ext uri="{FF2B5EF4-FFF2-40B4-BE49-F238E27FC236}">
                <a16:creationId xmlns:a16="http://schemas.microsoft.com/office/drawing/2014/main" id="{E0BDF444-107A-3203-3F97-6791F1C968A5}"/>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8">
            <a:extLst>
              <a:ext uri="{FF2B5EF4-FFF2-40B4-BE49-F238E27FC236}">
                <a16:creationId xmlns:a16="http://schemas.microsoft.com/office/drawing/2014/main" id="{7BD1E320-8928-549D-8E69-43CE870E6BD6}"/>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12" name="Picture 11">
            <a:extLst>
              <a:ext uri="{FF2B5EF4-FFF2-40B4-BE49-F238E27FC236}">
                <a16:creationId xmlns:a16="http://schemas.microsoft.com/office/drawing/2014/main" id="{1252D13A-6A13-AB06-E2F1-06799760C03E}"/>
              </a:ext>
            </a:extLst>
          </p:cNvPr>
          <p:cNvPicPr>
            <a:picLocks noChangeAspect="1"/>
          </p:cNvPicPr>
          <p:nvPr/>
        </p:nvPicPr>
        <p:blipFill>
          <a:blip r:embed="rId6"/>
          <a:stretch>
            <a:fillRect/>
          </a:stretch>
        </p:blipFill>
        <p:spPr>
          <a:xfrm>
            <a:off x="11560092" y="6318218"/>
            <a:ext cx="462422" cy="424957"/>
          </a:xfrm>
          <a:prstGeom prst="rect">
            <a:avLst/>
          </a:prstGeom>
        </p:spPr>
      </p:pic>
      <p:sp>
        <p:nvSpPr>
          <p:cNvPr id="3" name="TextBox 2">
            <a:extLst>
              <a:ext uri="{FF2B5EF4-FFF2-40B4-BE49-F238E27FC236}">
                <a16:creationId xmlns:a16="http://schemas.microsoft.com/office/drawing/2014/main" id="{2BC1F8C2-47D7-B8E1-22A4-D47E10419D06}"/>
              </a:ext>
            </a:extLst>
          </p:cNvPr>
          <p:cNvSpPr txBox="1"/>
          <p:nvPr/>
        </p:nvSpPr>
        <p:spPr>
          <a:xfrm>
            <a:off x="4454413" y="3220012"/>
            <a:ext cx="1095172" cy="338554"/>
          </a:xfrm>
          <a:prstGeom prst="rect">
            <a:avLst/>
          </a:prstGeom>
          <a:noFill/>
        </p:spPr>
        <p:txBody>
          <a:bodyPr wrap="none" rtlCol="0">
            <a:spAutoFit/>
          </a:bodyPr>
          <a:lstStyle/>
          <a:p>
            <a:r>
              <a:rPr lang="en-US" sz="1600" i="1" dirty="0" err="1">
                <a:solidFill>
                  <a:srgbClr val="2A0C4C"/>
                </a:solidFill>
                <a:latin typeface="Times New Roman" panose="02020603050405020304" pitchFamily="18" charset="0"/>
                <a:cs typeface="Times New Roman" panose="02020603050405020304" pitchFamily="18" charset="0"/>
              </a:rPr>
              <a:t>PCmax</a:t>
            </a:r>
            <a:r>
              <a:rPr lang="en-US" sz="1600" dirty="0">
                <a:solidFill>
                  <a:srgbClr val="2A0C4C"/>
                </a:solidFill>
                <a:latin typeface="Times New Roman" panose="02020603050405020304" pitchFamily="18" charset="0"/>
                <a:cs typeface="Times New Roman" panose="02020603050405020304" pitchFamily="18" charset="0"/>
              </a:rPr>
              <a:t> 0.3</a:t>
            </a:r>
          </a:p>
        </p:txBody>
      </p:sp>
      <p:sp>
        <p:nvSpPr>
          <p:cNvPr id="14" name="TextBox 13">
            <a:extLst>
              <a:ext uri="{FF2B5EF4-FFF2-40B4-BE49-F238E27FC236}">
                <a16:creationId xmlns:a16="http://schemas.microsoft.com/office/drawing/2014/main" id="{E39795B4-8C9B-D22C-AD08-438B3B8A3B7F}"/>
              </a:ext>
            </a:extLst>
          </p:cNvPr>
          <p:cNvSpPr txBox="1"/>
          <p:nvPr/>
        </p:nvSpPr>
        <p:spPr>
          <a:xfrm>
            <a:off x="4530854" y="5166265"/>
            <a:ext cx="1436868"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Temperature (℃)</a:t>
            </a:r>
          </a:p>
        </p:txBody>
      </p:sp>
      <p:sp>
        <p:nvSpPr>
          <p:cNvPr id="15" name="TextBox 14"/>
          <p:cNvSpPr txBox="1"/>
          <p:nvPr/>
        </p:nvSpPr>
        <p:spPr>
          <a:xfrm>
            <a:off x="3122170" y="2117980"/>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3</a:t>
            </a:r>
          </a:p>
        </p:txBody>
      </p:sp>
      <p:sp>
        <p:nvSpPr>
          <p:cNvPr id="16" name="Rectangle 15"/>
          <p:cNvSpPr/>
          <p:nvPr/>
        </p:nvSpPr>
        <p:spPr>
          <a:xfrm>
            <a:off x="2989076" y="2642275"/>
            <a:ext cx="257487" cy="181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122506" y="2642276"/>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19" name="TextBox 18">
            <a:extLst>
              <a:ext uri="{FF2B5EF4-FFF2-40B4-BE49-F238E27FC236}">
                <a16:creationId xmlns:a16="http://schemas.microsoft.com/office/drawing/2014/main" id="{70272E8F-7D6A-C533-C12A-D9D5B9E10898}"/>
              </a:ext>
            </a:extLst>
          </p:cNvPr>
          <p:cNvSpPr txBox="1"/>
          <p:nvPr/>
        </p:nvSpPr>
        <p:spPr>
          <a:xfrm rot="16200000">
            <a:off x="1992136" y="3413915"/>
            <a:ext cx="1978427"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Predicted growth (g/day)</a:t>
            </a:r>
          </a:p>
        </p:txBody>
      </p:sp>
      <p:sp>
        <p:nvSpPr>
          <p:cNvPr id="21" name="TextBox 20"/>
          <p:cNvSpPr txBox="1"/>
          <p:nvPr/>
        </p:nvSpPr>
        <p:spPr>
          <a:xfrm>
            <a:off x="3117819" y="3163105"/>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22" name="TextBox 21"/>
          <p:cNvSpPr txBox="1"/>
          <p:nvPr/>
        </p:nvSpPr>
        <p:spPr>
          <a:xfrm>
            <a:off x="3116878" y="3686789"/>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0</a:t>
            </a:r>
          </a:p>
        </p:txBody>
      </p:sp>
      <p:sp>
        <p:nvSpPr>
          <p:cNvPr id="23" name="TextBox 22"/>
          <p:cNvSpPr txBox="1"/>
          <p:nvPr/>
        </p:nvSpPr>
        <p:spPr>
          <a:xfrm>
            <a:off x="3081272" y="4202627"/>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24" name="TextBox 23"/>
          <p:cNvSpPr txBox="1"/>
          <p:nvPr/>
        </p:nvSpPr>
        <p:spPr>
          <a:xfrm>
            <a:off x="3074020" y="4733820"/>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27" name="TextBox 26"/>
          <p:cNvSpPr txBox="1"/>
          <p:nvPr/>
        </p:nvSpPr>
        <p:spPr>
          <a:xfrm>
            <a:off x="4199203" y="5014176"/>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15</a:t>
            </a:r>
          </a:p>
        </p:txBody>
      </p:sp>
      <p:sp>
        <p:nvSpPr>
          <p:cNvPr id="28" name="TextBox 27"/>
          <p:cNvSpPr txBox="1"/>
          <p:nvPr/>
        </p:nvSpPr>
        <p:spPr>
          <a:xfrm>
            <a:off x="5518766" y="5006315"/>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20</a:t>
            </a:r>
          </a:p>
        </p:txBody>
      </p:sp>
      <p:sp>
        <p:nvSpPr>
          <p:cNvPr id="29" name="TextBox 28"/>
          <p:cNvSpPr txBox="1"/>
          <p:nvPr/>
        </p:nvSpPr>
        <p:spPr>
          <a:xfrm>
            <a:off x="6829169" y="5006314"/>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333734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9FA6D-6244-D050-CE2F-EE4F5AE2556A}"/>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32E04CA0-2E31-43C3-F06B-F329FB02DD00}"/>
              </a:ext>
            </a:extLst>
          </p:cNvPr>
          <p:cNvPicPr>
            <a:picLocks noChangeAspect="1"/>
          </p:cNvPicPr>
          <p:nvPr/>
        </p:nvPicPr>
        <p:blipFill>
          <a:blip r:embed="rId3"/>
          <a:stretch>
            <a:fillRect/>
          </a:stretch>
        </p:blipFill>
        <p:spPr>
          <a:xfrm>
            <a:off x="3069672" y="2063918"/>
            <a:ext cx="5123577" cy="3286402"/>
          </a:xfrm>
          <a:prstGeom prst="rect">
            <a:avLst/>
          </a:prstGeom>
        </p:spPr>
      </p:pic>
      <p:pic>
        <p:nvPicPr>
          <p:cNvPr id="25" name="Picture 24">
            <a:extLst>
              <a:ext uri="{FF2B5EF4-FFF2-40B4-BE49-F238E27FC236}">
                <a16:creationId xmlns:a16="http://schemas.microsoft.com/office/drawing/2014/main" id="{B66D8FEF-3BAA-7D42-A753-9EAC0DC2E962}"/>
              </a:ext>
            </a:extLst>
          </p:cNvPr>
          <p:cNvPicPr>
            <a:picLocks noChangeAspect="1"/>
          </p:cNvPicPr>
          <p:nvPr/>
        </p:nvPicPr>
        <p:blipFill>
          <a:blip r:embed="rId3"/>
          <a:stretch>
            <a:fillRect/>
          </a:stretch>
        </p:blipFill>
        <p:spPr>
          <a:xfrm>
            <a:off x="3073531" y="2063918"/>
            <a:ext cx="5123575" cy="3286402"/>
          </a:xfrm>
          <a:prstGeom prst="rect">
            <a:avLst/>
          </a:prstGeom>
        </p:spPr>
      </p:pic>
      <p:sp>
        <p:nvSpPr>
          <p:cNvPr id="6" name="Rectangle 5">
            <a:extLst>
              <a:ext uri="{FF2B5EF4-FFF2-40B4-BE49-F238E27FC236}">
                <a16:creationId xmlns:a16="http://schemas.microsoft.com/office/drawing/2014/main" id="{3634CDE8-18E2-72E0-2556-8C7314B57B5D}"/>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F48DD22B-CE35-AEA0-823F-90A471D2110D}"/>
              </a:ext>
            </a:extLst>
          </p:cNvPr>
          <p:cNvPicPr>
            <a:picLocks noChangeAspect="1"/>
          </p:cNvPicPr>
          <p:nvPr/>
        </p:nvPicPr>
        <p:blipFill>
          <a:blip r:embed="rId4"/>
          <a:stretch>
            <a:fillRect/>
          </a:stretch>
        </p:blipFill>
        <p:spPr>
          <a:xfrm>
            <a:off x="11560093" y="6319120"/>
            <a:ext cx="463064" cy="424928"/>
          </a:xfrm>
          <a:prstGeom prst="rect">
            <a:avLst/>
          </a:prstGeom>
        </p:spPr>
      </p:pic>
      <p:sp>
        <p:nvSpPr>
          <p:cNvPr id="2" name="Title 1">
            <a:extLst>
              <a:ext uri="{FF2B5EF4-FFF2-40B4-BE49-F238E27FC236}">
                <a16:creationId xmlns:a16="http://schemas.microsoft.com/office/drawing/2014/main" id="{BE2F275E-195B-C67E-2089-D2C085A60364}"/>
              </a:ext>
            </a:extLst>
          </p:cNvPr>
          <p:cNvSpPr>
            <a:spLocks noGrp="1"/>
          </p:cNvSpPr>
          <p:nvPr>
            <p:ph type="title"/>
          </p:nvPr>
        </p:nvSpPr>
        <p:spPr/>
        <p:txBody>
          <a:bodyPr>
            <a:normAutofit/>
          </a:bodyPr>
          <a:lstStyle/>
          <a:p>
            <a:r>
              <a:rPr lang="en-US" sz="4000" dirty="0">
                <a:latin typeface="Garamond" panose="02020404030301010803" pitchFamily="18" charset="0"/>
              </a:rPr>
              <a:t>Will an energy maximizing approach in the mainstem be profitable in a warmer future?</a:t>
            </a:r>
          </a:p>
        </p:txBody>
      </p:sp>
      <p:pic>
        <p:nvPicPr>
          <p:cNvPr id="9" name="Content Placeholder 8">
            <a:extLst>
              <a:ext uri="{FF2B5EF4-FFF2-40B4-BE49-F238E27FC236}">
                <a16:creationId xmlns:a16="http://schemas.microsoft.com/office/drawing/2014/main" id="{034B3A86-22EF-77D0-EC81-39EB553897C9}"/>
              </a:ext>
            </a:extLst>
          </p:cNvPr>
          <p:cNvPicPr>
            <a:picLocks noChangeAspect="1"/>
          </p:cNvPicPr>
          <p:nvPr/>
        </p:nvPicPr>
        <p:blipFill>
          <a:blip r:embed="rId5"/>
          <a:stretch>
            <a:fillRect/>
          </a:stretch>
        </p:blipFill>
        <p:spPr>
          <a:xfrm>
            <a:off x="11099574" y="6321081"/>
            <a:ext cx="462422" cy="424928"/>
          </a:xfrm>
          <a:prstGeom prst="rect">
            <a:avLst/>
          </a:prstGeom>
        </p:spPr>
      </p:pic>
      <p:sp>
        <p:nvSpPr>
          <p:cNvPr id="10" name="Rectangle 9">
            <a:extLst>
              <a:ext uri="{FF2B5EF4-FFF2-40B4-BE49-F238E27FC236}">
                <a16:creationId xmlns:a16="http://schemas.microsoft.com/office/drawing/2014/main" id="{D1258E8E-CC03-15ED-03AE-1F0A4D7666B9}"/>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8">
            <a:extLst>
              <a:ext uri="{FF2B5EF4-FFF2-40B4-BE49-F238E27FC236}">
                <a16:creationId xmlns:a16="http://schemas.microsoft.com/office/drawing/2014/main" id="{F319606A-FE9C-930F-F6DF-BA84F883AB5B}"/>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12" name="Picture 11">
            <a:extLst>
              <a:ext uri="{FF2B5EF4-FFF2-40B4-BE49-F238E27FC236}">
                <a16:creationId xmlns:a16="http://schemas.microsoft.com/office/drawing/2014/main" id="{9739E60B-0435-B454-7D16-57BAA59F5A9F}"/>
              </a:ext>
            </a:extLst>
          </p:cNvPr>
          <p:cNvPicPr>
            <a:picLocks noChangeAspect="1"/>
          </p:cNvPicPr>
          <p:nvPr/>
        </p:nvPicPr>
        <p:blipFill>
          <a:blip r:embed="rId6"/>
          <a:stretch>
            <a:fillRect/>
          </a:stretch>
        </p:blipFill>
        <p:spPr>
          <a:xfrm>
            <a:off x="11560092" y="6318218"/>
            <a:ext cx="462422" cy="424957"/>
          </a:xfrm>
          <a:prstGeom prst="rect">
            <a:avLst/>
          </a:prstGeom>
        </p:spPr>
      </p:pic>
      <p:sp>
        <p:nvSpPr>
          <p:cNvPr id="23" name="Rectangle 22">
            <a:extLst>
              <a:ext uri="{FF2B5EF4-FFF2-40B4-BE49-F238E27FC236}">
                <a16:creationId xmlns:a16="http://schemas.microsoft.com/office/drawing/2014/main" id="{73CF6DCF-3364-5D87-7BEB-EF5916B59F2A}"/>
              </a:ext>
            </a:extLst>
          </p:cNvPr>
          <p:cNvSpPr/>
          <p:nvPr/>
        </p:nvSpPr>
        <p:spPr>
          <a:xfrm>
            <a:off x="3504722" y="2231524"/>
            <a:ext cx="4692384" cy="2612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AF97FD2-1658-B4EE-E21D-20130FF0207D}"/>
              </a:ext>
            </a:extLst>
          </p:cNvPr>
          <p:cNvPicPr>
            <a:picLocks noChangeAspect="1"/>
          </p:cNvPicPr>
          <p:nvPr/>
        </p:nvPicPr>
        <p:blipFill>
          <a:blip r:embed="rId7"/>
          <a:stretch>
            <a:fillRect/>
          </a:stretch>
        </p:blipFill>
        <p:spPr>
          <a:xfrm>
            <a:off x="3073531" y="2063918"/>
            <a:ext cx="5130538" cy="3286402"/>
          </a:xfrm>
          <a:prstGeom prst="rect">
            <a:avLst/>
          </a:prstGeom>
        </p:spPr>
      </p:pic>
      <p:sp>
        <p:nvSpPr>
          <p:cNvPr id="3" name="TextBox 2">
            <a:extLst>
              <a:ext uri="{FF2B5EF4-FFF2-40B4-BE49-F238E27FC236}">
                <a16:creationId xmlns:a16="http://schemas.microsoft.com/office/drawing/2014/main" id="{ADDE3C0C-73C8-3E99-94F9-FCFFE76BF5C7}"/>
              </a:ext>
            </a:extLst>
          </p:cNvPr>
          <p:cNvSpPr txBox="1"/>
          <p:nvPr/>
        </p:nvSpPr>
        <p:spPr>
          <a:xfrm>
            <a:off x="3983268" y="2674897"/>
            <a:ext cx="1095172" cy="338554"/>
          </a:xfrm>
          <a:prstGeom prst="rect">
            <a:avLst/>
          </a:prstGeom>
          <a:noFill/>
        </p:spPr>
        <p:txBody>
          <a:bodyPr wrap="none" rtlCol="0">
            <a:spAutoFit/>
          </a:bodyPr>
          <a:lstStyle/>
          <a:p>
            <a:r>
              <a:rPr lang="en-US" sz="1600" i="1" dirty="0" err="1">
                <a:solidFill>
                  <a:srgbClr val="391066"/>
                </a:solidFill>
                <a:latin typeface="Times New Roman" panose="02020603050405020304" pitchFamily="18" charset="0"/>
                <a:cs typeface="Times New Roman" panose="02020603050405020304" pitchFamily="18" charset="0"/>
              </a:rPr>
              <a:t>PCmax</a:t>
            </a:r>
            <a:r>
              <a:rPr lang="en-US" sz="1600" dirty="0">
                <a:solidFill>
                  <a:srgbClr val="391066"/>
                </a:solidFill>
                <a:latin typeface="Times New Roman" panose="02020603050405020304" pitchFamily="18" charset="0"/>
                <a:cs typeface="Times New Roman" panose="02020603050405020304" pitchFamily="18" charset="0"/>
              </a:rPr>
              <a:t> 0.4</a:t>
            </a:r>
          </a:p>
        </p:txBody>
      </p:sp>
      <p:sp>
        <p:nvSpPr>
          <p:cNvPr id="5" name="TextBox 4">
            <a:extLst>
              <a:ext uri="{FF2B5EF4-FFF2-40B4-BE49-F238E27FC236}">
                <a16:creationId xmlns:a16="http://schemas.microsoft.com/office/drawing/2014/main" id="{F4C7E959-0FE4-C040-F4B9-58469270D00A}"/>
              </a:ext>
            </a:extLst>
          </p:cNvPr>
          <p:cNvSpPr txBox="1"/>
          <p:nvPr/>
        </p:nvSpPr>
        <p:spPr>
          <a:xfrm>
            <a:off x="4154116" y="4082303"/>
            <a:ext cx="1095172" cy="338554"/>
          </a:xfrm>
          <a:prstGeom prst="rect">
            <a:avLst/>
          </a:prstGeom>
          <a:noFill/>
        </p:spPr>
        <p:txBody>
          <a:bodyPr wrap="none" rtlCol="0">
            <a:spAutoFit/>
          </a:bodyPr>
          <a:lstStyle/>
          <a:p>
            <a:r>
              <a:rPr lang="en-US" sz="1600" i="1" dirty="0" err="1">
                <a:solidFill>
                  <a:srgbClr val="391066"/>
                </a:solidFill>
                <a:latin typeface="Times New Roman" panose="02020603050405020304" pitchFamily="18" charset="0"/>
                <a:cs typeface="Times New Roman" panose="02020603050405020304" pitchFamily="18" charset="0"/>
              </a:rPr>
              <a:t>PCmax</a:t>
            </a:r>
            <a:r>
              <a:rPr lang="en-US" sz="1600" dirty="0">
                <a:solidFill>
                  <a:srgbClr val="391066"/>
                </a:solidFill>
                <a:latin typeface="Times New Roman" panose="02020603050405020304" pitchFamily="18" charset="0"/>
                <a:cs typeface="Times New Roman" panose="02020603050405020304" pitchFamily="18" charset="0"/>
              </a:rPr>
              <a:t> 0.2</a:t>
            </a:r>
          </a:p>
        </p:txBody>
      </p:sp>
      <p:sp>
        <p:nvSpPr>
          <p:cNvPr id="17" name="TextBox 16">
            <a:extLst>
              <a:ext uri="{FF2B5EF4-FFF2-40B4-BE49-F238E27FC236}">
                <a16:creationId xmlns:a16="http://schemas.microsoft.com/office/drawing/2014/main" id="{E39795B4-8C9B-D22C-AD08-438B3B8A3B7F}"/>
              </a:ext>
            </a:extLst>
          </p:cNvPr>
          <p:cNvSpPr txBox="1"/>
          <p:nvPr/>
        </p:nvSpPr>
        <p:spPr>
          <a:xfrm>
            <a:off x="4530854" y="5166265"/>
            <a:ext cx="1436868"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Temperature (℃)</a:t>
            </a:r>
          </a:p>
        </p:txBody>
      </p:sp>
      <p:sp>
        <p:nvSpPr>
          <p:cNvPr id="19" name="TextBox 18"/>
          <p:cNvSpPr txBox="1"/>
          <p:nvPr/>
        </p:nvSpPr>
        <p:spPr>
          <a:xfrm>
            <a:off x="3122170" y="2117980"/>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3</a:t>
            </a:r>
          </a:p>
        </p:txBody>
      </p:sp>
      <p:sp>
        <p:nvSpPr>
          <p:cNvPr id="21" name="Rectangle 20"/>
          <p:cNvSpPr/>
          <p:nvPr/>
        </p:nvSpPr>
        <p:spPr>
          <a:xfrm>
            <a:off x="2989076" y="2642275"/>
            <a:ext cx="257487" cy="181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122506" y="2642276"/>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70272E8F-7D6A-C533-C12A-D9D5B9E10898}"/>
              </a:ext>
            </a:extLst>
          </p:cNvPr>
          <p:cNvSpPr txBox="1"/>
          <p:nvPr/>
        </p:nvSpPr>
        <p:spPr>
          <a:xfrm rot="16200000">
            <a:off x="1992136" y="3413915"/>
            <a:ext cx="1978427"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Predicted growth (g/day)</a:t>
            </a:r>
          </a:p>
        </p:txBody>
      </p:sp>
      <p:sp>
        <p:nvSpPr>
          <p:cNvPr id="27" name="TextBox 26"/>
          <p:cNvSpPr txBox="1"/>
          <p:nvPr/>
        </p:nvSpPr>
        <p:spPr>
          <a:xfrm>
            <a:off x="3117819" y="3163105"/>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28" name="TextBox 27"/>
          <p:cNvSpPr txBox="1"/>
          <p:nvPr/>
        </p:nvSpPr>
        <p:spPr>
          <a:xfrm>
            <a:off x="3116878" y="3686789"/>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0</a:t>
            </a:r>
          </a:p>
        </p:txBody>
      </p:sp>
      <p:sp>
        <p:nvSpPr>
          <p:cNvPr id="29" name="TextBox 28"/>
          <p:cNvSpPr txBox="1"/>
          <p:nvPr/>
        </p:nvSpPr>
        <p:spPr>
          <a:xfrm>
            <a:off x="3081272" y="4202627"/>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30" name="TextBox 29"/>
          <p:cNvSpPr txBox="1"/>
          <p:nvPr/>
        </p:nvSpPr>
        <p:spPr>
          <a:xfrm>
            <a:off x="3074020" y="4733820"/>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31" name="TextBox 30"/>
          <p:cNvSpPr txBox="1"/>
          <p:nvPr/>
        </p:nvSpPr>
        <p:spPr>
          <a:xfrm>
            <a:off x="4199203" y="5014176"/>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15</a:t>
            </a:r>
          </a:p>
        </p:txBody>
      </p:sp>
      <p:sp>
        <p:nvSpPr>
          <p:cNvPr id="32" name="TextBox 31"/>
          <p:cNvSpPr txBox="1"/>
          <p:nvPr/>
        </p:nvSpPr>
        <p:spPr>
          <a:xfrm>
            <a:off x="5518766" y="5006315"/>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20</a:t>
            </a:r>
          </a:p>
        </p:txBody>
      </p:sp>
      <p:sp>
        <p:nvSpPr>
          <p:cNvPr id="33" name="TextBox 32"/>
          <p:cNvSpPr txBox="1"/>
          <p:nvPr/>
        </p:nvSpPr>
        <p:spPr>
          <a:xfrm>
            <a:off x="6829169" y="5006314"/>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25</a:t>
            </a:r>
          </a:p>
        </p:txBody>
      </p:sp>
    </p:spTree>
    <p:extLst>
      <p:ext uri="{BB962C8B-B14F-4D97-AF65-F5344CB8AC3E}">
        <p14:creationId xmlns:p14="http://schemas.microsoft.com/office/powerpoint/2010/main" val="1931353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ap&#10;&#10;Description automatically generated">
            <a:extLst>
              <a:ext uri="{FF2B5EF4-FFF2-40B4-BE49-F238E27FC236}">
                <a16:creationId xmlns:a16="http://schemas.microsoft.com/office/drawing/2014/main" id="{D415059C-A758-4E4B-908B-1C6775969629}"/>
              </a:ext>
            </a:extLst>
          </p:cNvPr>
          <p:cNvPicPr>
            <a:picLocks noChangeAspect="1"/>
          </p:cNvPicPr>
          <p:nvPr/>
        </p:nvPicPr>
        <p:blipFill>
          <a:blip r:embed="rId2"/>
          <a:stretch>
            <a:fillRect/>
          </a:stretch>
        </p:blipFill>
        <p:spPr>
          <a:xfrm>
            <a:off x="571506" y="785810"/>
            <a:ext cx="10668000" cy="6000750"/>
          </a:xfrm>
          <a:prstGeom prst="rect">
            <a:avLst/>
          </a:prstGeom>
        </p:spPr>
      </p:pic>
      <p:sp>
        <p:nvSpPr>
          <p:cNvPr id="7" name="TextBox 6">
            <a:extLst>
              <a:ext uri="{FF2B5EF4-FFF2-40B4-BE49-F238E27FC236}">
                <a16:creationId xmlns:a16="http://schemas.microsoft.com/office/drawing/2014/main" id="{BAD348E3-C61A-024E-8C5F-39066D395389}"/>
              </a:ext>
            </a:extLst>
          </p:cNvPr>
          <p:cNvSpPr txBox="1"/>
          <p:nvPr/>
        </p:nvSpPr>
        <p:spPr>
          <a:xfrm>
            <a:off x="871533" y="5262273"/>
            <a:ext cx="2470080" cy="461665"/>
          </a:xfrm>
          <a:prstGeom prst="rect">
            <a:avLst/>
          </a:prstGeom>
          <a:noFill/>
        </p:spPr>
        <p:txBody>
          <a:bodyPr wrap="square" rtlCol="0">
            <a:spAutoFit/>
          </a:bodyPr>
          <a:lstStyle/>
          <a:p>
            <a:pPr defTabSz="457200"/>
            <a:r>
              <a:rPr lang="en-US" sz="2400" dirty="0">
                <a:solidFill>
                  <a:srgbClr val="000000"/>
                </a:solidFill>
                <a:latin typeface="Arial"/>
                <a:cs typeface="Arial"/>
              </a:rPr>
              <a:t>John Day River</a:t>
            </a:r>
          </a:p>
        </p:txBody>
      </p:sp>
      <p:sp>
        <p:nvSpPr>
          <p:cNvPr id="12" name="TextBox 11">
            <a:extLst>
              <a:ext uri="{FF2B5EF4-FFF2-40B4-BE49-F238E27FC236}">
                <a16:creationId xmlns:a16="http://schemas.microsoft.com/office/drawing/2014/main" id="{83141253-7A0B-2C4E-A7AD-9CC6BA71FB1F}"/>
              </a:ext>
            </a:extLst>
          </p:cNvPr>
          <p:cNvSpPr txBox="1"/>
          <p:nvPr/>
        </p:nvSpPr>
        <p:spPr>
          <a:xfrm>
            <a:off x="1701111" y="111468"/>
            <a:ext cx="8154797" cy="584775"/>
          </a:xfrm>
          <a:prstGeom prst="rect">
            <a:avLst/>
          </a:prstGeom>
          <a:noFill/>
        </p:spPr>
        <p:txBody>
          <a:bodyPr wrap="none" rtlCol="0">
            <a:spAutoFit/>
          </a:bodyPr>
          <a:lstStyle/>
          <a:p>
            <a:pPr defTabSz="457200"/>
            <a:r>
              <a:rPr lang="en-US" sz="3200" dirty="0">
                <a:solidFill>
                  <a:srgbClr val="FFFFFF"/>
                </a:solidFill>
                <a:latin typeface="Arial"/>
                <a:cs typeface="Arial"/>
              </a:rPr>
              <a:t>Landscape growth potential across seasons</a:t>
            </a:r>
          </a:p>
        </p:txBody>
      </p:sp>
      <p:sp>
        <p:nvSpPr>
          <p:cNvPr id="2" name="TextBox 1">
            <a:extLst>
              <a:ext uri="{FF2B5EF4-FFF2-40B4-BE49-F238E27FC236}">
                <a16:creationId xmlns:a16="http://schemas.microsoft.com/office/drawing/2014/main" id="{870108AB-89D3-764F-5BAE-0F52B6D7700B}"/>
              </a:ext>
            </a:extLst>
          </p:cNvPr>
          <p:cNvSpPr txBox="1"/>
          <p:nvPr/>
        </p:nvSpPr>
        <p:spPr>
          <a:xfrm>
            <a:off x="354336" y="435285"/>
            <a:ext cx="3737604" cy="1077218"/>
          </a:xfrm>
          <a:prstGeom prst="rect">
            <a:avLst/>
          </a:prstGeom>
          <a:noFill/>
        </p:spPr>
        <p:txBody>
          <a:bodyPr wrap="square" rtlCol="0">
            <a:spAutoFit/>
          </a:bodyPr>
          <a:lstStyle/>
          <a:p>
            <a:pPr defTabSz="457200"/>
            <a:r>
              <a:rPr lang="en-US" sz="3200" dirty="0">
                <a:solidFill>
                  <a:srgbClr val="000000"/>
                </a:solidFill>
                <a:latin typeface="Arial"/>
                <a:cs typeface="Arial"/>
              </a:rPr>
              <a:t>The Growth Regime of Rivers</a:t>
            </a:r>
          </a:p>
        </p:txBody>
      </p:sp>
    </p:spTree>
    <p:extLst>
      <p:ext uri="{BB962C8B-B14F-4D97-AF65-F5344CB8AC3E}">
        <p14:creationId xmlns:p14="http://schemas.microsoft.com/office/powerpoint/2010/main" val="501848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05CB1-68F2-DA25-2D7C-F7194541C0B9}"/>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6A33DA12-DE78-13C6-15FC-3A9BF4F9599C}"/>
              </a:ext>
            </a:extLst>
          </p:cNvPr>
          <p:cNvPicPr>
            <a:picLocks noChangeAspect="1"/>
          </p:cNvPicPr>
          <p:nvPr/>
        </p:nvPicPr>
        <p:blipFill>
          <a:blip r:embed="rId3"/>
          <a:stretch>
            <a:fillRect/>
          </a:stretch>
        </p:blipFill>
        <p:spPr>
          <a:xfrm>
            <a:off x="3526872" y="2063918"/>
            <a:ext cx="5123577" cy="3286402"/>
          </a:xfrm>
          <a:prstGeom prst="rect">
            <a:avLst/>
          </a:prstGeom>
        </p:spPr>
      </p:pic>
      <p:pic>
        <p:nvPicPr>
          <p:cNvPr id="25" name="Picture 24">
            <a:extLst>
              <a:ext uri="{FF2B5EF4-FFF2-40B4-BE49-F238E27FC236}">
                <a16:creationId xmlns:a16="http://schemas.microsoft.com/office/drawing/2014/main" id="{B6C8C138-7230-F8F0-E0E0-23FB697C3A09}"/>
              </a:ext>
            </a:extLst>
          </p:cNvPr>
          <p:cNvPicPr>
            <a:picLocks noChangeAspect="1"/>
          </p:cNvPicPr>
          <p:nvPr/>
        </p:nvPicPr>
        <p:blipFill>
          <a:blip r:embed="rId3"/>
          <a:stretch>
            <a:fillRect/>
          </a:stretch>
        </p:blipFill>
        <p:spPr>
          <a:xfrm>
            <a:off x="3530731" y="2063918"/>
            <a:ext cx="5123575" cy="3286402"/>
          </a:xfrm>
          <a:prstGeom prst="rect">
            <a:avLst/>
          </a:prstGeom>
        </p:spPr>
      </p:pic>
      <p:sp>
        <p:nvSpPr>
          <p:cNvPr id="6" name="Rectangle 5">
            <a:extLst>
              <a:ext uri="{FF2B5EF4-FFF2-40B4-BE49-F238E27FC236}">
                <a16:creationId xmlns:a16="http://schemas.microsoft.com/office/drawing/2014/main" id="{FB2A0A5B-83A9-C7C7-FE4F-CC47F89DEE1A}"/>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2542D6F-7589-8561-0D05-B5BFEB44E5AE}"/>
              </a:ext>
            </a:extLst>
          </p:cNvPr>
          <p:cNvPicPr>
            <a:picLocks noChangeAspect="1"/>
          </p:cNvPicPr>
          <p:nvPr/>
        </p:nvPicPr>
        <p:blipFill>
          <a:blip r:embed="rId4"/>
          <a:stretch>
            <a:fillRect/>
          </a:stretch>
        </p:blipFill>
        <p:spPr>
          <a:xfrm>
            <a:off x="11560093" y="6319120"/>
            <a:ext cx="463064" cy="424928"/>
          </a:xfrm>
          <a:prstGeom prst="rect">
            <a:avLst/>
          </a:prstGeom>
        </p:spPr>
      </p:pic>
      <p:sp>
        <p:nvSpPr>
          <p:cNvPr id="2" name="Title 1">
            <a:extLst>
              <a:ext uri="{FF2B5EF4-FFF2-40B4-BE49-F238E27FC236}">
                <a16:creationId xmlns:a16="http://schemas.microsoft.com/office/drawing/2014/main" id="{15D820E7-94A5-F447-1DE2-93C013B5C652}"/>
              </a:ext>
            </a:extLst>
          </p:cNvPr>
          <p:cNvSpPr>
            <a:spLocks noGrp="1"/>
          </p:cNvSpPr>
          <p:nvPr>
            <p:ph type="title"/>
          </p:nvPr>
        </p:nvSpPr>
        <p:spPr/>
        <p:txBody>
          <a:bodyPr>
            <a:normAutofit/>
          </a:bodyPr>
          <a:lstStyle/>
          <a:p>
            <a:r>
              <a:rPr lang="en-US" sz="4000" dirty="0">
                <a:latin typeface="Garamond" panose="02020404030301010803" pitchFamily="18" charset="0"/>
              </a:rPr>
              <a:t>Will an energy maximizing approach in the mainstem be profitable in a warmer future?</a:t>
            </a:r>
          </a:p>
        </p:txBody>
      </p:sp>
      <p:pic>
        <p:nvPicPr>
          <p:cNvPr id="9" name="Content Placeholder 8">
            <a:extLst>
              <a:ext uri="{FF2B5EF4-FFF2-40B4-BE49-F238E27FC236}">
                <a16:creationId xmlns:a16="http://schemas.microsoft.com/office/drawing/2014/main" id="{F9358616-AF88-87E8-A78D-79E2C501EE7C}"/>
              </a:ext>
            </a:extLst>
          </p:cNvPr>
          <p:cNvPicPr>
            <a:picLocks noChangeAspect="1"/>
          </p:cNvPicPr>
          <p:nvPr/>
        </p:nvPicPr>
        <p:blipFill>
          <a:blip r:embed="rId5"/>
          <a:stretch>
            <a:fillRect/>
          </a:stretch>
        </p:blipFill>
        <p:spPr>
          <a:xfrm>
            <a:off x="11099574" y="6321081"/>
            <a:ext cx="462422" cy="424928"/>
          </a:xfrm>
          <a:prstGeom prst="rect">
            <a:avLst/>
          </a:prstGeom>
        </p:spPr>
      </p:pic>
      <p:sp>
        <p:nvSpPr>
          <p:cNvPr id="10" name="Rectangle 9">
            <a:extLst>
              <a:ext uri="{FF2B5EF4-FFF2-40B4-BE49-F238E27FC236}">
                <a16:creationId xmlns:a16="http://schemas.microsoft.com/office/drawing/2014/main" id="{F4351446-DBBC-B0B7-4AF8-DC976E941CC9}"/>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Content Placeholder 8">
            <a:extLst>
              <a:ext uri="{FF2B5EF4-FFF2-40B4-BE49-F238E27FC236}">
                <a16:creationId xmlns:a16="http://schemas.microsoft.com/office/drawing/2014/main" id="{A5F678E5-5FF9-91E3-85C5-697E3A5E9584}"/>
              </a:ext>
            </a:extLst>
          </p:cNvPr>
          <p:cNvPicPr>
            <a:picLocks noChangeAspect="1"/>
          </p:cNvPicPr>
          <p:nvPr/>
        </p:nvPicPr>
        <p:blipFill>
          <a:blip r:embed="rId5"/>
          <a:stretch>
            <a:fillRect/>
          </a:stretch>
        </p:blipFill>
        <p:spPr>
          <a:xfrm>
            <a:off x="11099574" y="6321081"/>
            <a:ext cx="462422" cy="424928"/>
          </a:xfrm>
          <a:prstGeom prst="rect">
            <a:avLst/>
          </a:prstGeom>
        </p:spPr>
      </p:pic>
      <p:pic>
        <p:nvPicPr>
          <p:cNvPr id="12" name="Picture 11">
            <a:extLst>
              <a:ext uri="{FF2B5EF4-FFF2-40B4-BE49-F238E27FC236}">
                <a16:creationId xmlns:a16="http://schemas.microsoft.com/office/drawing/2014/main" id="{0D47DBD9-3013-B74E-1F6A-BA208D28FF45}"/>
              </a:ext>
            </a:extLst>
          </p:cNvPr>
          <p:cNvPicPr>
            <a:picLocks noChangeAspect="1"/>
          </p:cNvPicPr>
          <p:nvPr/>
        </p:nvPicPr>
        <p:blipFill>
          <a:blip r:embed="rId6"/>
          <a:stretch>
            <a:fillRect/>
          </a:stretch>
        </p:blipFill>
        <p:spPr>
          <a:xfrm>
            <a:off x="11560092" y="6318218"/>
            <a:ext cx="462422" cy="424957"/>
          </a:xfrm>
          <a:prstGeom prst="rect">
            <a:avLst/>
          </a:prstGeom>
        </p:spPr>
      </p:pic>
      <p:sp>
        <p:nvSpPr>
          <p:cNvPr id="23" name="Rectangle 22">
            <a:extLst>
              <a:ext uri="{FF2B5EF4-FFF2-40B4-BE49-F238E27FC236}">
                <a16:creationId xmlns:a16="http://schemas.microsoft.com/office/drawing/2014/main" id="{521DAFAF-0B06-CF48-6758-D4511FCB4763}"/>
              </a:ext>
            </a:extLst>
          </p:cNvPr>
          <p:cNvSpPr/>
          <p:nvPr/>
        </p:nvSpPr>
        <p:spPr>
          <a:xfrm>
            <a:off x="3961922" y="2231524"/>
            <a:ext cx="4692384" cy="2612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DDC43F7-5648-0D7E-1513-052011170A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3531" y="2063918"/>
            <a:ext cx="5134397" cy="3286402"/>
          </a:xfrm>
          <a:prstGeom prst="rect">
            <a:avLst/>
          </a:prstGeom>
          <a:solidFill>
            <a:schemeClr val="bg2">
              <a:lumMod val="25000"/>
            </a:schemeClr>
          </a:solidFill>
          <a:ln>
            <a:noFill/>
          </a:ln>
        </p:spPr>
      </p:pic>
      <p:sp>
        <p:nvSpPr>
          <p:cNvPr id="19" name="TextBox 18">
            <a:extLst>
              <a:ext uri="{FF2B5EF4-FFF2-40B4-BE49-F238E27FC236}">
                <a16:creationId xmlns:a16="http://schemas.microsoft.com/office/drawing/2014/main" id="{E39795B4-8C9B-D22C-AD08-438B3B8A3B7F}"/>
              </a:ext>
            </a:extLst>
          </p:cNvPr>
          <p:cNvSpPr txBox="1"/>
          <p:nvPr/>
        </p:nvSpPr>
        <p:spPr>
          <a:xfrm>
            <a:off x="4530854" y="5166265"/>
            <a:ext cx="1436868"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Temperature (℃)</a:t>
            </a:r>
          </a:p>
        </p:txBody>
      </p:sp>
      <p:sp>
        <p:nvSpPr>
          <p:cNvPr id="21" name="TextBox 20"/>
          <p:cNvSpPr txBox="1"/>
          <p:nvPr/>
        </p:nvSpPr>
        <p:spPr>
          <a:xfrm>
            <a:off x="3122170" y="2117980"/>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3</a:t>
            </a:r>
          </a:p>
        </p:txBody>
      </p:sp>
      <p:sp>
        <p:nvSpPr>
          <p:cNvPr id="22" name="Rectangle 21"/>
          <p:cNvSpPr/>
          <p:nvPr/>
        </p:nvSpPr>
        <p:spPr>
          <a:xfrm>
            <a:off x="2989076" y="2642275"/>
            <a:ext cx="257487" cy="1818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122506" y="2642276"/>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27" name="TextBox 26">
            <a:extLst>
              <a:ext uri="{FF2B5EF4-FFF2-40B4-BE49-F238E27FC236}">
                <a16:creationId xmlns:a16="http://schemas.microsoft.com/office/drawing/2014/main" id="{70272E8F-7D6A-C533-C12A-D9D5B9E10898}"/>
              </a:ext>
            </a:extLst>
          </p:cNvPr>
          <p:cNvSpPr txBox="1"/>
          <p:nvPr/>
        </p:nvSpPr>
        <p:spPr>
          <a:xfrm rot="16200000">
            <a:off x="1992136" y="3413915"/>
            <a:ext cx="1978427" cy="307777"/>
          </a:xfrm>
          <a:prstGeom prst="rect">
            <a:avLst/>
          </a:prstGeom>
          <a:solidFill>
            <a:schemeClr val="bg1"/>
          </a:solidFill>
        </p:spPr>
        <p:txBody>
          <a:bodyPr wrap="none" rtlCol="0">
            <a:spAutoFit/>
          </a:bodyPr>
          <a:lstStyle/>
          <a:p>
            <a:r>
              <a:rPr lang="en-US" sz="1400" dirty="0">
                <a:latin typeface="Times New Roman" panose="02020603050405020304" pitchFamily="18" charset="0"/>
                <a:cs typeface="Times New Roman" panose="02020603050405020304" pitchFamily="18" charset="0"/>
              </a:rPr>
              <a:t>Predicted growth (g/day)</a:t>
            </a:r>
          </a:p>
        </p:txBody>
      </p:sp>
      <p:sp>
        <p:nvSpPr>
          <p:cNvPr id="28" name="TextBox 27"/>
          <p:cNvSpPr txBox="1"/>
          <p:nvPr/>
        </p:nvSpPr>
        <p:spPr>
          <a:xfrm>
            <a:off x="3117819" y="3163105"/>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29" name="TextBox 28"/>
          <p:cNvSpPr txBox="1"/>
          <p:nvPr/>
        </p:nvSpPr>
        <p:spPr>
          <a:xfrm>
            <a:off x="3116878" y="3686789"/>
            <a:ext cx="24878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0</a:t>
            </a:r>
          </a:p>
        </p:txBody>
      </p:sp>
      <p:sp>
        <p:nvSpPr>
          <p:cNvPr id="30" name="TextBox 29"/>
          <p:cNvSpPr txBox="1"/>
          <p:nvPr/>
        </p:nvSpPr>
        <p:spPr>
          <a:xfrm>
            <a:off x="3081272" y="4202627"/>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a:t>
            </a:r>
          </a:p>
        </p:txBody>
      </p:sp>
      <p:sp>
        <p:nvSpPr>
          <p:cNvPr id="31" name="TextBox 30"/>
          <p:cNvSpPr txBox="1"/>
          <p:nvPr/>
        </p:nvSpPr>
        <p:spPr>
          <a:xfrm>
            <a:off x="3074020" y="4733820"/>
            <a:ext cx="292068"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a:t>
            </a:r>
          </a:p>
        </p:txBody>
      </p:sp>
      <p:sp>
        <p:nvSpPr>
          <p:cNvPr id="32" name="TextBox 31"/>
          <p:cNvSpPr txBox="1"/>
          <p:nvPr/>
        </p:nvSpPr>
        <p:spPr>
          <a:xfrm>
            <a:off x="4199203" y="5014176"/>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15</a:t>
            </a:r>
          </a:p>
        </p:txBody>
      </p:sp>
      <p:sp>
        <p:nvSpPr>
          <p:cNvPr id="33" name="TextBox 32"/>
          <p:cNvSpPr txBox="1"/>
          <p:nvPr/>
        </p:nvSpPr>
        <p:spPr>
          <a:xfrm>
            <a:off x="5518766" y="5006315"/>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20</a:t>
            </a:r>
          </a:p>
        </p:txBody>
      </p:sp>
      <p:sp>
        <p:nvSpPr>
          <p:cNvPr id="34" name="TextBox 33"/>
          <p:cNvSpPr txBox="1"/>
          <p:nvPr/>
        </p:nvSpPr>
        <p:spPr>
          <a:xfrm>
            <a:off x="6829169" y="5006314"/>
            <a:ext cx="312906" cy="246221"/>
          </a:xfrm>
          <a:prstGeom prst="rect">
            <a:avLst/>
          </a:prstGeom>
          <a:solidFill>
            <a:schemeClr val="bg1"/>
          </a:solidFill>
        </p:spPr>
        <p:txBody>
          <a:bodyPr wrap="none" rtlCol="0">
            <a:spAutoFit/>
          </a:bodyPr>
          <a:lstStyle/>
          <a:p>
            <a:r>
              <a:rPr lang="en-US" sz="1000" dirty="0">
                <a:latin typeface="Times New Roman" panose="02020603050405020304" pitchFamily="18" charset="0"/>
                <a:cs typeface="Times New Roman" panose="02020603050405020304" pitchFamily="18" charset="0"/>
              </a:rPr>
              <a:t>25</a:t>
            </a:r>
          </a:p>
        </p:txBody>
      </p:sp>
      <p:pic>
        <p:nvPicPr>
          <p:cNvPr id="3" name="Picture 2"/>
          <p:cNvPicPr>
            <a:picLocks noChangeAspect="1"/>
          </p:cNvPicPr>
          <p:nvPr/>
        </p:nvPicPr>
        <p:blipFill>
          <a:blip r:embed="rId8"/>
          <a:stretch>
            <a:fillRect/>
          </a:stretch>
        </p:blipFill>
        <p:spPr>
          <a:xfrm>
            <a:off x="7683412" y="4461165"/>
            <a:ext cx="4398332" cy="1696918"/>
          </a:xfrm>
          <a:prstGeom prst="rect">
            <a:avLst/>
          </a:prstGeom>
        </p:spPr>
      </p:pic>
    </p:spTree>
    <p:extLst>
      <p:ext uri="{BB962C8B-B14F-4D97-AF65-F5344CB8AC3E}">
        <p14:creationId xmlns:p14="http://schemas.microsoft.com/office/powerpoint/2010/main" val="4267742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AE5A-B3AF-9230-8CA3-A630FBF40BC7}"/>
              </a:ext>
            </a:extLst>
          </p:cNvPr>
          <p:cNvSpPr>
            <a:spLocks noGrp="1"/>
          </p:cNvSpPr>
          <p:nvPr>
            <p:ph type="title"/>
          </p:nvPr>
        </p:nvSpPr>
        <p:spPr/>
        <p:txBody>
          <a:bodyPr/>
          <a:lstStyle/>
          <a:p>
            <a:r>
              <a:rPr lang="en-US" dirty="0"/>
              <a:t>Key questions for future work</a:t>
            </a:r>
          </a:p>
        </p:txBody>
      </p:sp>
      <p:sp>
        <p:nvSpPr>
          <p:cNvPr id="3" name="Content Placeholder 2">
            <a:extLst>
              <a:ext uri="{FF2B5EF4-FFF2-40B4-BE49-F238E27FC236}">
                <a16:creationId xmlns:a16="http://schemas.microsoft.com/office/drawing/2014/main" id="{F2AA27AF-DCBB-5F13-E38E-7EC8915900E6}"/>
              </a:ext>
            </a:extLst>
          </p:cNvPr>
          <p:cNvSpPr>
            <a:spLocks noGrp="1"/>
          </p:cNvSpPr>
          <p:nvPr>
            <p:ph idx="1"/>
          </p:nvPr>
        </p:nvSpPr>
        <p:spPr/>
        <p:txBody>
          <a:bodyPr/>
          <a:lstStyle/>
          <a:p>
            <a:r>
              <a:rPr lang="en-US" dirty="0"/>
              <a:t>What underlies the alternative energetic tactics – why do fish in the same reaches of river do such different things during summer?</a:t>
            </a:r>
          </a:p>
          <a:p>
            <a:r>
              <a:rPr lang="en-US" dirty="0"/>
              <a:t>At what temperature do cutthroat reduce foraging due to thermal stress?</a:t>
            </a:r>
          </a:p>
          <a:p>
            <a:r>
              <a:rPr lang="en-US" dirty="0"/>
              <a:t>What does the energy budget look like for ‘migrate’ fish that move to the McKenzie River. </a:t>
            </a:r>
          </a:p>
          <a:p>
            <a:r>
              <a:rPr lang="en-US" dirty="0"/>
              <a:t>How should we account for life-history diversity in climate adaptation planning? </a:t>
            </a:r>
          </a:p>
        </p:txBody>
      </p:sp>
    </p:spTree>
    <p:extLst>
      <p:ext uri="{BB962C8B-B14F-4D97-AF65-F5344CB8AC3E}">
        <p14:creationId xmlns:p14="http://schemas.microsoft.com/office/powerpoint/2010/main" val="2993203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C989E-B279-4EF1-7207-749166F73810}"/>
              </a:ext>
            </a:extLst>
          </p:cNvPr>
          <p:cNvSpPr>
            <a:spLocks noGrp="1"/>
          </p:cNvSpPr>
          <p:nvPr>
            <p:ph type="title"/>
          </p:nvPr>
        </p:nvSpPr>
        <p:spPr/>
        <p:txBody>
          <a:bodyPr/>
          <a:lstStyle/>
          <a:p>
            <a:r>
              <a:rPr lang="en-US" dirty="0"/>
              <a:t>Thanks!!!!</a:t>
            </a:r>
          </a:p>
        </p:txBody>
      </p:sp>
    </p:spTree>
    <p:extLst>
      <p:ext uri="{BB962C8B-B14F-4D97-AF65-F5344CB8AC3E}">
        <p14:creationId xmlns:p14="http://schemas.microsoft.com/office/powerpoint/2010/main" val="223603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108992A7-773A-5047-B83E-C6B90A6A1F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1050" y="577850"/>
            <a:ext cx="8089900" cy="3417678"/>
          </a:xfrm>
          <a:prstGeom prst="rect">
            <a:avLst/>
          </a:prstGeom>
        </p:spPr>
      </p:pic>
      <p:pic>
        <p:nvPicPr>
          <p:cNvPr id="10" name="Picture 9" descr="A close up of a map&#10;&#10;Description automatically generated">
            <a:extLst>
              <a:ext uri="{FF2B5EF4-FFF2-40B4-BE49-F238E27FC236}">
                <a16:creationId xmlns:a16="http://schemas.microsoft.com/office/drawing/2014/main" id="{491D9E1D-2C59-7E4E-A680-8C54E707A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1296" y="4015410"/>
            <a:ext cx="4909654" cy="664541"/>
          </a:xfrm>
          <a:prstGeom prst="rect">
            <a:avLst/>
          </a:prstGeom>
        </p:spPr>
      </p:pic>
      <p:sp>
        <p:nvSpPr>
          <p:cNvPr id="12" name="TextBox 11">
            <a:extLst>
              <a:ext uri="{FF2B5EF4-FFF2-40B4-BE49-F238E27FC236}">
                <a16:creationId xmlns:a16="http://schemas.microsoft.com/office/drawing/2014/main" id="{54A788BC-B6BA-FC46-AABA-A8772647A2D0}"/>
              </a:ext>
            </a:extLst>
          </p:cNvPr>
          <p:cNvSpPr txBox="1"/>
          <p:nvPr/>
        </p:nvSpPr>
        <p:spPr>
          <a:xfrm>
            <a:off x="4316895" y="130359"/>
            <a:ext cx="3459601" cy="400110"/>
          </a:xfrm>
          <a:prstGeom prst="rect">
            <a:avLst/>
          </a:prstGeom>
          <a:noFill/>
        </p:spPr>
        <p:txBody>
          <a:bodyPr wrap="none" rtlCol="0">
            <a:spAutoFit/>
          </a:bodyPr>
          <a:lstStyle/>
          <a:p>
            <a:pPr defTabSz="457200"/>
            <a:r>
              <a:rPr lang="en-US" sz="2000" dirty="0">
                <a:solidFill>
                  <a:srgbClr val="000000"/>
                </a:solidFill>
                <a:latin typeface="Arial"/>
                <a:cs typeface="Arial"/>
              </a:rPr>
              <a:t>The Growth Regime of rivers</a:t>
            </a:r>
          </a:p>
        </p:txBody>
      </p:sp>
      <p:sp>
        <p:nvSpPr>
          <p:cNvPr id="7" name="TextBox 6">
            <a:extLst>
              <a:ext uri="{FF2B5EF4-FFF2-40B4-BE49-F238E27FC236}">
                <a16:creationId xmlns:a16="http://schemas.microsoft.com/office/drawing/2014/main" id="{D0F74BE8-6DA7-9B4E-B374-BBC3BD8E794B}"/>
              </a:ext>
            </a:extLst>
          </p:cNvPr>
          <p:cNvSpPr txBox="1"/>
          <p:nvPr/>
        </p:nvSpPr>
        <p:spPr>
          <a:xfrm>
            <a:off x="1983558" y="5202932"/>
            <a:ext cx="7988345" cy="1569660"/>
          </a:xfrm>
          <a:prstGeom prst="rect">
            <a:avLst/>
          </a:prstGeom>
          <a:noFill/>
        </p:spPr>
        <p:txBody>
          <a:bodyPr wrap="square" rtlCol="0">
            <a:spAutoFit/>
          </a:bodyPr>
          <a:lstStyle/>
          <a:p>
            <a:pPr defTabSz="457200"/>
            <a:r>
              <a:rPr lang="en-US" sz="3200" dirty="0">
                <a:solidFill>
                  <a:srgbClr val="000000"/>
                </a:solidFill>
                <a:latin typeface="Arial"/>
                <a:cs typeface="Arial"/>
              </a:rPr>
              <a:t>Riverscapes exhibit 3 peaks of physiological performance and two of them occur downstream</a:t>
            </a:r>
          </a:p>
        </p:txBody>
      </p:sp>
      <p:sp>
        <p:nvSpPr>
          <p:cNvPr id="8" name="TextBox 7">
            <a:extLst>
              <a:ext uri="{FF2B5EF4-FFF2-40B4-BE49-F238E27FC236}">
                <a16:creationId xmlns:a16="http://schemas.microsoft.com/office/drawing/2014/main" id="{F1039795-7F40-2542-BDF9-3EE84F16C6CE}"/>
              </a:ext>
            </a:extLst>
          </p:cNvPr>
          <p:cNvSpPr txBox="1"/>
          <p:nvPr/>
        </p:nvSpPr>
        <p:spPr>
          <a:xfrm>
            <a:off x="5579166" y="3290920"/>
            <a:ext cx="3070071" cy="646331"/>
          </a:xfrm>
          <a:prstGeom prst="rect">
            <a:avLst/>
          </a:prstGeom>
          <a:noFill/>
        </p:spPr>
        <p:txBody>
          <a:bodyPr wrap="none" rtlCol="0">
            <a:spAutoFit/>
          </a:bodyPr>
          <a:lstStyle/>
          <a:p>
            <a:pPr defTabSz="457200"/>
            <a:r>
              <a:rPr lang="en-US" dirty="0">
                <a:solidFill>
                  <a:srgbClr val="0070C0"/>
                </a:solidFill>
                <a:latin typeface="Arial"/>
                <a:cs typeface="Arial"/>
              </a:rPr>
              <a:t>Unimodal</a:t>
            </a:r>
          </a:p>
          <a:p>
            <a:pPr defTabSz="457200"/>
            <a:r>
              <a:rPr lang="en-US" dirty="0">
                <a:solidFill>
                  <a:srgbClr val="FF9300"/>
                </a:solidFill>
                <a:latin typeface="Arial"/>
                <a:cs typeface="Arial"/>
              </a:rPr>
              <a:t>                                Bimodal</a:t>
            </a:r>
          </a:p>
        </p:txBody>
      </p:sp>
      <p:pic>
        <p:nvPicPr>
          <p:cNvPr id="14" name="Picture 13" descr="A close up of a map&#10;&#10;Description automatically generated">
            <a:extLst>
              <a:ext uri="{FF2B5EF4-FFF2-40B4-BE49-F238E27FC236}">
                <a16:creationId xmlns:a16="http://schemas.microsoft.com/office/drawing/2014/main" id="{7A08BFC5-B04E-B045-8E3E-D34C7AD1C3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1050" y="3209668"/>
            <a:ext cx="2711986" cy="1818085"/>
          </a:xfrm>
          <a:prstGeom prst="rect">
            <a:avLst/>
          </a:prstGeom>
        </p:spPr>
      </p:pic>
    </p:spTree>
    <p:extLst>
      <p:ext uri="{BB962C8B-B14F-4D97-AF65-F5344CB8AC3E}">
        <p14:creationId xmlns:p14="http://schemas.microsoft.com/office/powerpoint/2010/main" val="16194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automatically generated">
            <a:extLst>
              <a:ext uri="{FF2B5EF4-FFF2-40B4-BE49-F238E27FC236}">
                <a16:creationId xmlns:a16="http://schemas.microsoft.com/office/drawing/2014/main" id="{108992A7-773A-5047-B83E-C6B90A6A1F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51050" y="577850"/>
            <a:ext cx="8089900" cy="3417678"/>
          </a:xfrm>
          <a:prstGeom prst="rect">
            <a:avLst/>
          </a:prstGeom>
        </p:spPr>
      </p:pic>
      <p:pic>
        <p:nvPicPr>
          <p:cNvPr id="10" name="Picture 9" descr="A close up of a map&#10;&#10;Description automatically generated">
            <a:extLst>
              <a:ext uri="{FF2B5EF4-FFF2-40B4-BE49-F238E27FC236}">
                <a16:creationId xmlns:a16="http://schemas.microsoft.com/office/drawing/2014/main" id="{491D9E1D-2C59-7E4E-A680-8C54E707AC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1296" y="4015410"/>
            <a:ext cx="4909654" cy="664541"/>
          </a:xfrm>
          <a:prstGeom prst="rect">
            <a:avLst/>
          </a:prstGeom>
        </p:spPr>
      </p:pic>
      <p:sp>
        <p:nvSpPr>
          <p:cNvPr id="12" name="TextBox 11">
            <a:extLst>
              <a:ext uri="{FF2B5EF4-FFF2-40B4-BE49-F238E27FC236}">
                <a16:creationId xmlns:a16="http://schemas.microsoft.com/office/drawing/2014/main" id="{54A788BC-B6BA-FC46-AABA-A8772647A2D0}"/>
              </a:ext>
            </a:extLst>
          </p:cNvPr>
          <p:cNvSpPr txBox="1"/>
          <p:nvPr/>
        </p:nvSpPr>
        <p:spPr>
          <a:xfrm>
            <a:off x="4316895" y="130359"/>
            <a:ext cx="3459601" cy="400110"/>
          </a:xfrm>
          <a:prstGeom prst="rect">
            <a:avLst/>
          </a:prstGeom>
          <a:noFill/>
        </p:spPr>
        <p:txBody>
          <a:bodyPr wrap="none" rtlCol="0">
            <a:spAutoFit/>
          </a:bodyPr>
          <a:lstStyle/>
          <a:p>
            <a:pPr defTabSz="457200"/>
            <a:r>
              <a:rPr lang="en-US" sz="2000" dirty="0">
                <a:solidFill>
                  <a:srgbClr val="000000"/>
                </a:solidFill>
                <a:latin typeface="Arial"/>
                <a:cs typeface="Arial"/>
              </a:rPr>
              <a:t>The Growth Regime of rivers</a:t>
            </a:r>
          </a:p>
        </p:txBody>
      </p:sp>
      <p:sp>
        <p:nvSpPr>
          <p:cNvPr id="7" name="TextBox 6">
            <a:extLst>
              <a:ext uri="{FF2B5EF4-FFF2-40B4-BE49-F238E27FC236}">
                <a16:creationId xmlns:a16="http://schemas.microsoft.com/office/drawing/2014/main" id="{D0F74BE8-6DA7-9B4E-B374-BBC3BD8E794B}"/>
              </a:ext>
            </a:extLst>
          </p:cNvPr>
          <p:cNvSpPr txBox="1"/>
          <p:nvPr/>
        </p:nvSpPr>
        <p:spPr>
          <a:xfrm>
            <a:off x="1753778" y="5157981"/>
            <a:ext cx="8684443" cy="1569660"/>
          </a:xfrm>
          <a:prstGeom prst="rect">
            <a:avLst/>
          </a:prstGeom>
          <a:noFill/>
        </p:spPr>
        <p:txBody>
          <a:bodyPr wrap="square" rtlCol="0">
            <a:spAutoFit/>
          </a:bodyPr>
          <a:lstStyle/>
          <a:p>
            <a:pPr defTabSz="457200"/>
            <a:r>
              <a:rPr lang="en-US" sz="3200" dirty="0">
                <a:solidFill>
                  <a:srgbClr val="000000"/>
                </a:solidFill>
                <a:latin typeface="Arial"/>
                <a:cs typeface="Arial"/>
              </a:rPr>
              <a:t>How can cold-water fish cope with warm summers in large rivers and other seasonally warm habitat?</a:t>
            </a:r>
          </a:p>
        </p:txBody>
      </p:sp>
      <p:sp>
        <p:nvSpPr>
          <p:cNvPr id="8" name="TextBox 7">
            <a:extLst>
              <a:ext uri="{FF2B5EF4-FFF2-40B4-BE49-F238E27FC236}">
                <a16:creationId xmlns:a16="http://schemas.microsoft.com/office/drawing/2014/main" id="{F1039795-7F40-2542-BDF9-3EE84F16C6CE}"/>
              </a:ext>
            </a:extLst>
          </p:cNvPr>
          <p:cNvSpPr txBox="1"/>
          <p:nvPr/>
        </p:nvSpPr>
        <p:spPr>
          <a:xfrm>
            <a:off x="5579166" y="3290920"/>
            <a:ext cx="3070071" cy="646331"/>
          </a:xfrm>
          <a:prstGeom prst="rect">
            <a:avLst/>
          </a:prstGeom>
          <a:noFill/>
        </p:spPr>
        <p:txBody>
          <a:bodyPr wrap="none" rtlCol="0">
            <a:spAutoFit/>
          </a:bodyPr>
          <a:lstStyle/>
          <a:p>
            <a:pPr defTabSz="457200"/>
            <a:r>
              <a:rPr lang="en-US" dirty="0">
                <a:solidFill>
                  <a:srgbClr val="0070C0"/>
                </a:solidFill>
                <a:latin typeface="Arial"/>
                <a:cs typeface="Arial"/>
              </a:rPr>
              <a:t>Unimodal</a:t>
            </a:r>
          </a:p>
          <a:p>
            <a:pPr defTabSz="457200"/>
            <a:r>
              <a:rPr lang="en-US" dirty="0">
                <a:solidFill>
                  <a:srgbClr val="FF9300"/>
                </a:solidFill>
                <a:latin typeface="Arial"/>
                <a:cs typeface="Arial"/>
              </a:rPr>
              <a:t>                                Bimodal</a:t>
            </a:r>
          </a:p>
        </p:txBody>
      </p:sp>
      <p:pic>
        <p:nvPicPr>
          <p:cNvPr id="14" name="Picture 13" descr="A close up of a map&#10;&#10;Description automatically generated">
            <a:extLst>
              <a:ext uri="{FF2B5EF4-FFF2-40B4-BE49-F238E27FC236}">
                <a16:creationId xmlns:a16="http://schemas.microsoft.com/office/drawing/2014/main" id="{7A08BFC5-B04E-B045-8E3E-D34C7AD1C3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1050" y="3209668"/>
            <a:ext cx="2711986" cy="1818085"/>
          </a:xfrm>
          <a:prstGeom prst="rect">
            <a:avLst/>
          </a:prstGeom>
        </p:spPr>
      </p:pic>
      <p:sp>
        <p:nvSpPr>
          <p:cNvPr id="2" name="Rectangle 1">
            <a:extLst>
              <a:ext uri="{FF2B5EF4-FFF2-40B4-BE49-F238E27FC236}">
                <a16:creationId xmlns:a16="http://schemas.microsoft.com/office/drawing/2014/main" id="{AB12A209-2EBC-C04F-B43C-BEF1C987E931}"/>
              </a:ext>
            </a:extLst>
          </p:cNvPr>
          <p:cNvSpPr/>
          <p:nvPr/>
        </p:nvSpPr>
        <p:spPr>
          <a:xfrm>
            <a:off x="7254844" y="887240"/>
            <a:ext cx="561314" cy="3050010"/>
          </a:xfrm>
          <a:prstGeom prst="rect">
            <a:avLst/>
          </a:prstGeom>
          <a:solidFill>
            <a:srgbClr val="FF0000">
              <a:alpha val="2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latin typeface="Arial"/>
              <a:cs typeface="Arial"/>
            </a:endParaRPr>
          </a:p>
        </p:txBody>
      </p:sp>
    </p:spTree>
    <p:extLst>
      <p:ext uri="{BB962C8B-B14F-4D97-AF65-F5344CB8AC3E}">
        <p14:creationId xmlns:p14="http://schemas.microsoft.com/office/powerpoint/2010/main" val="117858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F127FDA-881D-0D49-87AF-D28FDBF9DC61}"/>
              </a:ext>
            </a:extLst>
          </p:cNvPr>
          <p:cNvSpPr txBox="1"/>
          <p:nvPr/>
        </p:nvSpPr>
        <p:spPr>
          <a:xfrm>
            <a:off x="525117" y="1531284"/>
            <a:ext cx="11141766" cy="255454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lumMod val="20000"/>
                    <a:lumOff val="80000"/>
                  </a:srgbClr>
                </a:solidFill>
                <a:effectLst/>
                <a:uLnTx/>
                <a:uFillTx/>
                <a:latin typeface="Arial"/>
                <a:ea typeface="+mn-ea"/>
                <a:cs typeface="Arial"/>
              </a:rPr>
              <a:t>Move</a:t>
            </a:r>
            <a:r>
              <a:rPr kumimoji="0" lang="en-US" sz="3200" b="0" i="0" u="none" strike="noStrike" kern="1200" cap="none" spc="0" normalizeH="0" baseline="0" noProof="0" dirty="0">
                <a:ln>
                  <a:noFill/>
                </a:ln>
                <a:solidFill>
                  <a:srgbClr val="000000">
                    <a:lumMod val="20000"/>
                    <a:lumOff val="80000"/>
                  </a:srgbClr>
                </a:solidFill>
                <a:effectLst/>
                <a:uLnTx/>
                <a:uFillTx/>
                <a:latin typeface="Arial"/>
                <a:ea typeface="+mn-ea"/>
                <a:cs typeface="Arial"/>
              </a:rPr>
              <a:t> to cool habitat nested within large rivers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lumMod val="20000"/>
                  <a:lumOff val="80000"/>
                </a:srgbClr>
              </a:solidFill>
              <a:effectLst/>
              <a:uLnTx/>
              <a:uFillTx/>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lumMod val="20000"/>
                    <a:lumOff val="80000"/>
                  </a:srgbClr>
                </a:solidFill>
                <a:effectLst/>
                <a:uLnTx/>
                <a:uFillTx/>
                <a:latin typeface="Arial"/>
                <a:ea typeface="+mn-ea"/>
                <a:cs typeface="Arial"/>
              </a:rPr>
              <a:t>Migrate</a:t>
            </a:r>
            <a:r>
              <a:rPr kumimoji="0" lang="en-US" sz="3200" b="0" i="0" u="none" strike="noStrike" kern="1200" cap="none" spc="0" normalizeH="0" baseline="0" noProof="0" dirty="0">
                <a:ln>
                  <a:noFill/>
                </a:ln>
                <a:solidFill>
                  <a:srgbClr val="000000">
                    <a:lumMod val="20000"/>
                    <a:lumOff val="80000"/>
                  </a:srgbClr>
                </a:solidFill>
                <a:effectLst/>
                <a:uLnTx/>
                <a:uFillTx/>
                <a:latin typeface="Arial"/>
                <a:ea typeface="+mn-ea"/>
                <a:cs typeface="Arial"/>
              </a:rPr>
              <a:t> to cold tributaries (or the ocean)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srgbClr val="000000">
                  <a:lumMod val="20000"/>
                  <a:lumOff val="80000"/>
                </a:srgbClr>
              </a:solidFill>
              <a:effectLst/>
              <a:uLnTx/>
              <a:uFillTx/>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000000">
                    <a:lumMod val="20000"/>
                    <a:lumOff val="80000"/>
                  </a:srgbClr>
                </a:solidFill>
                <a:effectLst/>
                <a:uLnTx/>
                <a:uFillTx/>
                <a:latin typeface="Arial"/>
                <a:ea typeface="+mn-ea"/>
                <a:cs typeface="Arial"/>
              </a:rPr>
              <a:t>Tolerate</a:t>
            </a:r>
            <a:r>
              <a:rPr kumimoji="0" lang="en-US" sz="3200" b="0" i="0" u="none" strike="noStrike" kern="1200" cap="none" spc="0" normalizeH="0" baseline="0" noProof="0" dirty="0">
                <a:ln>
                  <a:noFill/>
                </a:ln>
                <a:solidFill>
                  <a:srgbClr val="000000">
                    <a:lumMod val="20000"/>
                    <a:lumOff val="80000"/>
                  </a:srgbClr>
                </a:solidFill>
                <a:effectLst/>
                <a:uLnTx/>
                <a:uFillTx/>
                <a:latin typeface="Arial"/>
                <a:ea typeface="+mn-ea"/>
                <a:cs typeface="Arial"/>
              </a:rPr>
              <a:t> high temperatures</a:t>
            </a:r>
          </a:p>
        </p:txBody>
      </p:sp>
      <p:sp>
        <p:nvSpPr>
          <p:cNvPr id="2" name="Title 1">
            <a:extLst>
              <a:ext uri="{FF2B5EF4-FFF2-40B4-BE49-F238E27FC236}">
                <a16:creationId xmlns:a16="http://schemas.microsoft.com/office/drawing/2014/main" id="{C64D1A33-C510-D343-8223-E73C4CEA8C98}"/>
              </a:ext>
            </a:extLst>
          </p:cNvPr>
          <p:cNvSpPr>
            <a:spLocks noGrp="1"/>
          </p:cNvSpPr>
          <p:nvPr>
            <p:ph type="title"/>
          </p:nvPr>
        </p:nvSpPr>
        <p:spPr/>
        <p:txBody>
          <a:bodyPr/>
          <a:lstStyle/>
          <a:p>
            <a:r>
              <a:rPr lang="en-US" dirty="0"/>
              <a:t>3</a:t>
            </a:r>
            <a:r>
              <a:rPr lang="en-US" dirty="0">
                <a:solidFill>
                  <a:schemeClr val="accent4">
                    <a:lumMod val="20000"/>
                    <a:lumOff val="80000"/>
                  </a:schemeClr>
                </a:solidFill>
              </a:rPr>
              <a:t>Three general options</a:t>
            </a:r>
            <a:endParaRPr lang="en-US" dirty="0"/>
          </a:p>
        </p:txBody>
      </p:sp>
      <p:pic>
        <p:nvPicPr>
          <p:cNvPr id="4" name="Picture 3" descr="Text&#10;&#10;Description automatically generated">
            <a:extLst>
              <a:ext uri="{FF2B5EF4-FFF2-40B4-BE49-F238E27FC236}">
                <a16:creationId xmlns:a16="http://schemas.microsoft.com/office/drawing/2014/main" id="{E340773D-F24D-B54D-9437-2822E40830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206" y="4604161"/>
            <a:ext cx="7953632" cy="2193009"/>
          </a:xfrm>
          <a:prstGeom prst="rect">
            <a:avLst/>
          </a:prstGeom>
        </p:spPr>
      </p:pic>
    </p:spTree>
    <p:extLst>
      <p:ext uri="{BB962C8B-B14F-4D97-AF65-F5344CB8AC3E}">
        <p14:creationId xmlns:p14="http://schemas.microsoft.com/office/powerpoint/2010/main" val="198005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730A2-6192-4C4A-8CBC-723CBB645D03}"/>
              </a:ext>
            </a:extLst>
          </p:cNvPr>
          <p:cNvSpPr>
            <a:spLocks noGrp="1"/>
          </p:cNvSpPr>
          <p:nvPr>
            <p:ph type="title"/>
          </p:nvPr>
        </p:nvSpPr>
        <p:spPr>
          <a:xfrm>
            <a:off x="476250" y="341602"/>
            <a:ext cx="11539538" cy="1143000"/>
          </a:xfrm>
        </p:spPr>
        <p:txBody>
          <a:bodyPr/>
          <a:lstStyle/>
          <a:p>
            <a:r>
              <a:rPr lang="en-US" dirty="0">
                <a:solidFill>
                  <a:schemeClr val="accent4">
                    <a:lumMod val="20000"/>
                    <a:lumOff val="80000"/>
                  </a:schemeClr>
                </a:solidFill>
              </a:rPr>
              <a:t>Willamette cutthroat: most tolerate and some move or migrate to much colder habitat</a:t>
            </a:r>
          </a:p>
        </p:txBody>
      </p:sp>
      <p:sp>
        <p:nvSpPr>
          <p:cNvPr id="7" name="TextBox 6">
            <a:extLst>
              <a:ext uri="{FF2B5EF4-FFF2-40B4-BE49-F238E27FC236}">
                <a16:creationId xmlns:a16="http://schemas.microsoft.com/office/drawing/2014/main" id="{09292CEA-1C87-E648-86AD-B7B8A3CA84BD}"/>
              </a:ext>
            </a:extLst>
          </p:cNvPr>
          <p:cNvSpPr txBox="1"/>
          <p:nvPr/>
        </p:nvSpPr>
        <p:spPr>
          <a:xfrm>
            <a:off x="10164329" y="6228849"/>
            <a:ext cx="2027671" cy="461665"/>
          </a:xfrm>
          <a:prstGeom prst="rect">
            <a:avLst/>
          </a:prstGeom>
          <a:noFill/>
        </p:spPr>
        <p:txBody>
          <a:bodyPr wrap="none" rtlCol="0">
            <a:spAutoFit/>
          </a:bodyPr>
          <a:lstStyle/>
          <a:p>
            <a:r>
              <a:rPr lang="en-US" sz="1200" dirty="0">
                <a:solidFill>
                  <a:schemeClr val="bg1"/>
                </a:solidFill>
              </a:rPr>
              <a:t>Barret and Armstrong 2022</a:t>
            </a:r>
          </a:p>
          <a:p>
            <a:r>
              <a:rPr lang="en-US" sz="1200" i="1" dirty="0">
                <a:solidFill>
                  <a:schemeClr val="bg1"/>
                </a:solidFill>
              </a:rPr>
              <a:t>Ecosphere</a:t>
            </a:r>
          </a:p>
        </p:txBody>
      </p:sp>
      <p:pic>
        <p:nvPicPr>
          <p:cNvPr id="3" name="Picture 2">
            <a:extLst>
              <a:ext uri="{FF2B5EF4-FFF2-40B4-BE49-F238E27FC236}">
                <a16:creationId xmlns:a16="http://schemas.microsoft.com/office/drawing/2014/main" id="{1CB85732-5F16-1244-8EDB-B809B6433B9E}"/>
              </a:ext>
            </a:extLst>
          </p:cNvPr>
          <p:cNvPicPr>
            <a:picLocks noChangeAspect="1"/>
          </p:cNvPicPr>
          <p:nvPr/>
        </p:nvPicPr>
        <p:blipFill rotWithShape="1">
          <a:blip r:embed="rId2"/>
          <a:srcRect t="3307"/>
          <a:stretch/>
        </p:blipFill>
        <p:spPr>
          <a:xfrm>
            <a:off x="476250" y="1977886"/>
            <a:ext cx="11239500" cy="3757679"/>
          </a:xfrm>
          <a:prstGeom prst="rect">
            <a:avLst/>
          </a:prstGeom>
        </p:spPr>
      </p:pic>
      <p:sp>
        <p:nvSpPr>
          <p:cNvPr id="4" name="TextBox 3">
            <a:extLst>
              <a:ext uri="{FF2B5EF4-FFF2-40B4-BE49-F238E27FC236}">
                <a16:creationId xmlns:a16="http://schemas.microsoft.com/office/drawing/2014/main" id="{0B467D9A-55C7-4C87-D9DD-021B5231B992}"/>
              </a:ext>
            </a:extLst>
          </p:cNvPr>
          <p:cNvSpPr txBox="1"/>
          <p:nvPr/>
        </p:nvSpPr>
        <p:spPr>
          <a:xfrm>
            <a:off x="476250" y="6109643"/>
            <a:ext cx="9482083" cy="523220"/>
          </a:xfrm>
          <a:prstGeom prst="rect">
            <a:avLst/>
          </a:prstGeom>
          <a:noFill/>
        </p:spPr>
        <p:txBody>
          <a:bodyPr wrap="none" rtlCol="0">
            <a:spAutoFit/>
          </a:bodyPr>
          <a:lstStyle/>
          <a:p>
            <a:r>
              <a:rPr lang="en-US" sz="2800" dirty="0">
                <a:solidFill>
                  <a:schemeClr val="bg1"/>
                </a:solidFill>
              </a:rPr>
              <a:t>What are the energetic consequences of these strategies?</a:t>
            </a:r>
          </a:p>
        </p:txBody>
      </p:sp>
    </p:spTree>
    <p:extLst>
      <p:ext uri="{BB962C8B-B14F-4D97-AF65-F5344CB8AC3E}">
        <p14:creationId xmlns:p14="http://schemas.microsoft.com/office/powerpoint/2010/main" val="3059074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492" y="393133"/>
            <a:ext cx="5162874" cy="775788"/>
          </a:xfrm>
        </p:spPr>
        <p:txBody>
          <a:bodyPr anchor="b">
            <a:normAutofit/>
          </a:bodyPr>
          <a:lstStyle/>
          <a:p>
            <a:pPr algn="ctr"/>
            <a:r>
              <a:rPr lang="en-US" sz="3200" dirty="0">
                <a:latin typeface="Garamond" panose="02020404030301010803" pitchFamily="18" charset="0"/>
              </a:rPr>
              <a:t>Mainstem Willamette (lotic)</a:t>
            </a:r>
          </a:p>
        </p:txBody>
      </p:sp>
      <p:pic>
        <p:nvPicPr>
          <p:cNvPr id="2050" name="Picture 2" descr="65 places to go fishing in Lane County | Oregon Department of Fish &amp;  Wildlife">
            <a:extLst>
              <a:ext uri="{FF2B5EF4-FFF2-40B4-BE49-F238E27FC236}">
                <a16:creationId xmlns:a16="http://schemas.microsoft.com/office/drawing/2014/main" id="{91FAE41C-DBC3-A3B9-ABF6-0E22282A6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03" r="-1" b="5633"/>
          <a:stretch/>
        </p:blipFill>
        <p:spPr bwMode="auto">
          <a:xfrm>
            <a:off x="5385297" y="0"/>
            <a:ext cx="6812720" cy="29415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59021" y="4523126"/>
            <a:ext cx="2551815" cy="968129"/>
          </a:xfrm>
        </p:spPr>
        <p:txBody>
          <a:bodyPr>
            <a:normAutofit/>
          </a:bodyPr>
          <a:lstStyle/>
          <a:p>
            <a:r>
              <a:rPr lang="en-US" sz="2000" dirty="0">
                <a:latin typeface="Garamond" panose="02020404030301010803" pitchFamily="18" charset="0"/>
              </a:rPr>
              <a:t>Up to 10</a:t>
            </a:r>
            <a:r>
              <a:rPr lang="en-US" sz="2000" dirty="0">
                <a:latin typeface="Times New Roman" panose="02020603050405020304" pitchFamily="18" charset="0"/>
                <a:cs typeface="Times New Roman" panose="02020603050405020304" pitchFamily="18" charset="0"/>
              </a:rPr>
              <a:t>℃</a:t>
            </a:r>
            <a:r>
              <a:rPr lang="en-US" sz="2000" dirty="0">
                <a:latin typeface="Garamond" panose="02020404030301010803" pitchFamily="18" charset="0"/>
              </a:rPr>
              <a:t> cooler</a:t>
            </a:r>
          </a:p>
          <a:p>
            <a:r>
              <a:rPr lang="en-US" sz="2000" dirty="0">
                <a:latin typeface="Garamond" panose="02020404030301010803" pitchFamily="18" charset="0"/>
              </a:rPr>
              <a:t>Zero velocity</a:t>
            </a:r>
          </a:p>
          <a:p>
            <a:pPr marL="0" indent="0">
              <a:buNone/>
            </a:pPr>
            <a:endParaRPr lang="en-US" sz="2000" dirty="0"/>
          </a:p>
          <a:p>
            <a:endParaRPr lang="en-US" sz="2000" dirty="0"/>
          </a:p>
        </p:txBody>
      </p:sp>
      <p:pic>
        <p:nvPicPr>
          <p:cNvPr id="10" name="Picture 9">
            <a:extLst>
              <a:ext uri="{FF2B5EF4-FFF2-40B4-BE49-F238E27FC236}">
                <a16:creationId xmlns:a16="http://schemas.microsoft.com/office/drawing/2014/main" id="{9AC508A5-CB8B-37D6-01AA-49618B16852E}"/>
              </a:ext>
            </a:extLst>
          </p:cNvPr>
          <p:cNvPicPr>
            <a:picLocks noChangeAspect="1"/>
          </p:cNvPicPr>
          <p:nvPr/>
        </p:nvPicPr>
        <p:blipFill rotWithShape="1">
          <a:blip r:embed="rId4"/>
          <a:srcRect t="22149" r="1" b="12178"/>
          <a:stretch/>
        </p:blipFill>
        <p:spPr>
          <a:xfrm>
            <a:off x="5385297" y="2846800"/>
            <a:ext cx="6806703" cy="3352653"/>
          </a:xfrm>
          <a:prstGeom prst="rect">
            <a:avLst/>
          </a:prstGeom>
        </p:spPr>
      </p:pic>
      <p:sp>
        <p:nvSpPr>
          <p:cNvPr id="11" name="Rectangle 10">
            <a:extLst>
              <a:ext uri="{FF2B5EF4-FFF2-40B4-BE49-F238E27FC236}">
                <a16:creationId xmlns:a16="http://schemas.microsoft.com/office/drawing/2014/main" id="{92329DDA-8CF9-9D81-0196-A905B32888A7}"/>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8">
            <a:extLst>
              <a:ext uri="{FF2B5EF4-FFF2-40B4-BE49-F238E27FC236}">
                <a16:creationId xmlns:a16="http://schemas.microsoft.com/office/drawing/2014/main" id="{B4308295-961B-5756-1B23-4E0A9D7ABC47}"/>
              </a:ext>
            </a:extLst>
          </p:cNvPr>
          <p:cNvPicPr>
            <a:picLocks noChangeAspect="1"/>
          </p:cNvPicPr>
          <p:nvPr/>
        </p:nvPicPr>
        <p:blipFill>
          <a:blip r:embed="rId5"/>
          <a:stretch>
            <a:fillRect/>
          </a:stretch>
        </p:blipFill>
        <p:spPr>
          <a:xfrm>
            <a:off x="11099574" y="6321081"/>
            <a:ext cx="462422" cy="424928"/>
          </a:xfrm>
          <a:prstGeom prst="rect">
            <a:avLst/>
          </a:prstGeom>
        </p:spPr>
      </p:pic>
      <p:sp>
        <p:nvSpPr>
          <p:cNvPr id="14" name="TextBox 13">
            <a:extLst>
              <a:ext uri="{FF2B5EF4-FFF2-40B4-BE49-F238E27FC236}">
                <a16:creationId xmlns:a16="http://schemas.microsoft.com/office/drawing/2014/main" id="{BA8C2DBA-2341-646E-9FF3-615735BDDB91}"/>
              </a:ext>
            </a:extLst>
          </p:cNvPr>
          <p:cNvSpPr txBox="1"/>
          <p:nvPr/>
        </p:nvSpPr>
        <p:spPr>
          <a:xfrm>
            <a:off x="10909113" y="5793783"/>
            <a:ext cx="1117614" cy="400110"/>
          </a:xfrm>
          <a:prstGeom prst="rect">
            <a:avLst/>
          </a:prstGeom>
          <a:noFill/>
        </p:spPr>
        <p:txBody>
          <a:bodyPr wrap="none" rtlCol="0">
            <a:spAutoFit/>
          </a:bodyPr>
          <a:lstStyle/>
          <a:p>
            <a:r>
              <a:rPr lang="en-US" sz="1000" dirty="0">
                <a:solidFill>
                  <a:schemeClr val="bg1"/>
                </a:solidFill>
                <a:latin typeface="Garamond" panose="02020404030301010803" pitchFamily="18" charset="0"/>
              </a:rPr>
              <a:t>Alcove </a:t>
            </a:r>
          </a:p>
          <a:p>
            <a:r>
              <a:rPr lang="en-US" sz="1000" dirty="0">
                <a:solidFill>
                  <a:schemeClr val="bg1"/>
                </a:solidFill>
                <a:latin typeface="Garamond" panose="02020404030301010803" pitchFamily="18" charset="0"/>
              </a:rPr>
              <a:t>Photo from USGS</a:t>
            </a:r>
          </a:p>
        </p:txBody>
      </p:sp>
      <p:sp>
        <p:nvSpPr>
          <p:cNvPr id="15" name="TextBox 14">
            <a:extLst>
              <a:ext uri="{FF2B5EF4-FFF2-40B4-BE49-F238E27FC236}">
                <a16:creationId xmlns:a16="http://schemas.microsoft.com/office/drawing/2014/main" id="{906A5D55-2381-603C-2670-11C9D965DDE2}"/>
              </a:ext>
            </a:extLst>
          </p:cNvPr>
          <p:cNvSpPr txBox="1"/>
          <p:nvPr/>
        </p:nvSpPr>
        <p:spPr>
          <a:xfrm>
            <a:off x="10410308" y="63798"/>
            <a:ext cx="1568058" cy="400110"/>
          </a:xfrm>
          <a:prstGeom prst="rect">
            <a:avLst/>
          </a:prstGeom>
          <a:noFill/>
        </p:spPr>
        <p:txBody>
          <a:bodyPr wrap="none" rtlCol="0">
            <a:spAutoFit/>
          </a:bodyPr>
          <a:lstStyle/>
          <a:p>
            <a:r>
              <a:rPr lang="en-US" sz="1000" dirty="0">
                <a:solidFill>
                  <a:schemeClr val="bg1"/>
                </a:solidFill>
                <a:latin typeface="Garamond" panose="02020404030301010803" pitchFamily="18" charset="0"/>
              </a:rPr>
              <a:t>Mainstem Willamette</a:t>
            </a:r>
          </a:p>
          <a:p>
            <a:r>
              <a:rPr lang="en-US" sz="1000" dirty="0">
                <a:solidFill>
                  <a:schemeClr val="bg1"/>
                </a:solidFill>
                <a:latin typeface="Garamond" panose="02020404030301010803" pitchFamily="18" charset="0"/>
              </a:rPr>
              <a:t>Photo by </a:t>
            </a:r>
            <a:r>
              <a:rPr lang="en-US" sz="1000" dirty="0" err="1">
                <a:solidFill>
                  <a:schemeClr val="bg1"/>
                </a:solidFill>
                <a:latin typeface="Garamond" panose="02020404030301010803" pitchFamily="18" charset="0"/>
              </a:rPr>
              <a:t>Martyne</a:t>
            </a:r>
            <a:r>
              <a:rPr lang="en-US" sz="1000" dirty="0">
                <a:solidFill>
                  <a:schemeClr val="bg1"/>
                </a:solidFill>
                <a:latin typeface="Garamond" panose="02020404030301010803" pitchFamily="18" charset="0"/>
              </a:rPr>
              <a:t> </a:t>
            </a:r>
            <a:r>
              <a:rPr lang="en-US" sz="1000" dirty="0" err="1">
                <a:solidFill>
                  <a:schemeClr val="bg1"/>
                </a:solidFill>
                <a:latin typeface="Garamond" panose="02020404030301010803" pitchFamily="18" charset="0"/>
              </a:rPr>
              <a:t>Reesman</a:t>
            </a:r>
            <a:endParaRPr lang="en-US" sz="1000" dirty="0">
              <a:solidFill>
                <a:schemeClr val="bg1"/>
              </a:solidFill>
              <a:latin typeface="Garamond" panose="02020404030301010803" pitchFamily="18" charset="0"/>
            </a:endParaRPr>
          </a:p>
        </p:txBody>
      </p:sp>
      <p:sp>
        <p:nvSpPr>
          <p:cNvPr id="18" name="Content Placeholder 2">
            <a:extLst>
              <a:ext uri="{FF2B5EF4-FFF2-40B4-BE49-F238E27FC236}">
                <a16:creationId xmlns:a16="http://schemas.microsoft.com/office/drawing/2014/main" id="{C274946C-B3A2-D0B3-327A-F6236B73D0E0}"/>
              </a:ext>
            </a:extLst>
          </p:cNvPr>
          <p:cNvSpPr txBox="1">
            <a:spLocks/>
          </p:cNvSpPr>
          <p:nvPr/>
        </p:nvSpPr>
        <p:spPr>
          <a:xfrm>
            <a:off x="1577137" y="1281656"/>
            <a:ext cx="2315581" cy="12952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Garamond" panose="02020404030301010803" pitchFamily="18" charset="0"/>
              </a:rPr>
              <a:t>Warm</a:t>
            </a:r>
          </a:p>
          <a:p>
            <a:r>
              <a:rPr lang="en-US" sz="2000" dirty="0">
                <a:latin typeface="Garamond" panose="02020404030301010803" pitchFamily="18" charset="0"/>
              </a:rPr>
              <a:t>High velocity</a:t>
            </a:r>
          </a:p>
          <a:p>
            <a:endParaRPr lang="en-US" sz="2000" dirty="0"/>
          </a:p>
          <a:p>
            <a:endParaRPr lang="en-US" sz="2000" dirty="0"/>
          </a:p>
          <a:p>
            <a:endParaRPr lang="en-US" sz="2000" dirty="0"/>
          </a:p>
        </p:txBody>
      </p:sp>
      <p:sp>
        <p:nvSpPr>
          <p:cNvPr id="19" name="Title 1">
            <a:extLst>
              <a:ext uri="{FF2B5EF4-FFF2-40B4-BE49-F238E27FC236}">
                <a16:creationId xmlns:a16="http://schemas.microsoft.com/office/drawing/2014/main" id="{42A4AE36-0E55-149D-3E3F-D50EEF17ACCD}"/>
              </a:ext>
            </a:extLst>
          </p:cNvPr>
          <p:cNvSpPr txBox="1">
            <a:spLocks/>
          </p:cNvSpPr>
          <p:nvPr/>
        </p:nvSpPr>
        <p:spPr>
          <a:xfrm>
            <a:off x="153492" y="3571677"/>
            <a:ext cx="5162874" cy="7757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Garamond" panose="02020404030301010803" pitchFamily="18" charset="0"/>
              </a:rPr>
              <a:t>Cold-water alcove (lentic)</a:t>
            </a:r>
          </a:p>
        </p:txBody>
      </p:sp>
      <p:pic>
        <p:nvPicPr>
          <p:cNvPr id="26" name="Picture 25">
            <a:extLst>
              <a:ext uri="{FF2B5EF4-FFF2-40B4-BE49-F238E27FC236}">
                <a16:creationId xmlns:a16="http://schemas.microsoft.com/office/drawing/2014/main" id="{4E00552C-5CCE-E074-9846-01C03DEAA412}"/>
              </a:ext>
            </a:extLst>
          </p:cNvPr>
          <p:cNvPicPr>
            <a:picLocks noChangeAspect="1"/>
          </p:cNvPicPr>
          <p:nvPr/>
        </p:nvPicPr>
        <p:blipFill>
          <a:blip r:embed="rId6"/>
          <a:stretch>
            <a:fillRect/>
          </a:stretch>
        </p:blipFill>
        <p:spPr>
          <a:xfrm>
            <a:off x="11560092" y="6318218"/>
            <a:ext cx="462422" cy="424957"/>
          </a:xfrm>
          <a:prstGeom prst="rect">
            <a:avLst/>
          </a:prstGeom>
        </p:spPr>
      </p:pic>
    </p:spTree>
    <p:extLst>
      <p:ext uri="{BB962C8B-B14F-4D97-AF65-F5344CB8AC3E}">
        <p14:creationId xmlns:p14="http://schemas.microsoft.com/office/powerpoint/2010/main" val="344437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9A7A4-BEB0-C9F5-C9E8-34423C9EF6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1CFFA-5002-A763-827B-AF814BBD5F4A}"/>
              </a:ext>
            </a:extLst>
          </p:cNvPr>
          <p:cNvSpPr>
            <a:spLocks noGrp="1"/>
          </p:cNvSpPr>
          <p:nvPr>
            <p:ph type="title"/>
          </p:nvPr>
        </p:nvSpPr>
        <p:spPr>
          <a:xfrm>
            <a:off x="2023953" y="523727"/>
            <a:ext cx="2881875" cy="775788"/>
          </a:xfrm>
        </p:spPr>
        <p:txBody>
          <a:bodyPr anchor="b">
            <a:normAutofit fontScale="90000"/>
          </a:bodyPr>
          <a:lstStyle/>
          <a:p>
            <a:r>
              <a:rPr lang="en-US" sz="4000" dirty="0">
                <a:latin typeface="Garamond" panose="02020404030301010803" pitchFamily="18" charset="0"/>
              </a:rPr>
              <a:t>Gain Maximizing</a:t>
            </a:r>
          </a:p>
        </p:txBody>
      </p:sp>
      <p:pic>
        <p:nvPicPr>
          <p:cNvPr id="2050" name="Picture 2" descr="65 places to go fishing in Lane County | Oregon Department of Fish &amp;  Wildlife">
            <a:extLst>
              <a:ext uri="{FF2B5EF4-FFF2-40B4-BE49-F238E27FC236}">
                <a16:creationId xmlns:a16="http://schemas.microsoft.com/office/drawing/2014/main" id="{F8EB87F2-D444-3274-A48F-59528D82B8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03" r="-1" b="5633"/>
          <a:stretch/>
        </p:blipFill>
        <p:spPr bwMode="auto">
          <a:xfrm>
            <a:off x="5385297" y="0"/>
            <a:ext cx="6812720" cy="294150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6211879-EC5F-C091-95AD-5A0FDE4A106C}"/>
              </a:ext>
            </a:extLst>
          </p:cNvPr>
          <p:cNvSpPr>
            <a:spLocks noGrp="1"/>
          </p:cNvSpPr>
          <p:nvPr>
            <p:ph idx="1"/>
          </p:nvPr>
        </p:nvSpPr>
        <p:spPr>
          <a:xfrm>
            <a:off x="2058114" y="4457707"/>
            <a:ext cx="2551815" cy="968129"/>
          </a:xfrm>
        </p:spPr>
        <p:txBody>
          <a:bodyPr>
            <a:normAutofit fontScale="85000" lnSpcReduction="10000"/>
          </a:bodyPr>
          <a:lstStyle/>
          <a:p>
            <a:r>
              <a:rPr lang="en-US" sz="2000" dirty="0">
                <a:latin typeface="Garamond" panose="02020404030301010803" pitchFamily="18" charset="0"/>
              </a:rPr>
              <a:t>Lower basal metabolism</a:t>
            </a:r>
          </a:p>
          <a:p>
            <a:r>
              <a:rPr lang="en-US" sz="2000" dirty="0">
                <a:latin typeface="Garamond" panose="02020404030301010803" pitchFamily="18" charset="0"/>
              </a:rPr>
              <a:t>Lower activity</a:t>
            </a:r>
          </a:p>
          <a:p>
            <a:r>
              <a:rPr lang="en-US" sz="2000" dirty="0">
                <a:latin typeface="Garamond" panose="02020404030301010803" pitchFamily="18" charset="0"/>
              </a:rPr>
              <a:t>Lower energy gain</a:t>
            </a:r>
          </a:p>
          <a:p>
            <a:pPr marL="0" indent="0">
              <a:buNone/>
            </a:pPr>
            <a:endParaRPr lang="en-US" sz="2000" dirty="0"/>
          </a:p>
          <a:p>
            <a:endParaRPr lang="en-US" sz="2000" dirty="0"/>
          </a:p>
        </p:txBody>
      </p:sp>
      <p:pic>
        <p:nvPicPr>
          <p:cNvPr id="10" name="Picture 9">
            <a:extLst>
              <a:ext uri="{FF2B5EF4-FFF2-40B4-BE49-F238E27FC236}">
                <a16:creationId xmlns:a16="http://schemas.microsoft.com/office/drawing/2014/main" id="{15C3EE4E-B7D6-F3DF-8238-E70BE6D789CD}"/>
              </a:ext>
            </a:extLst>
          </p:cNvPr>
          <p:cNvPicPr>
            <a:picLocks noChangeAspect="1"/>
          </p:cNvPicPr>
          <p:nvPr/>
        </p:nvPicPr>
        <p:blipFill rotWithShape="1">
          <a:blip r:embed="rId4"/>
          <a:srcRect t="22149" r="1" b="12178"/>
          <a:stretch/>
        </p:blipFill>
        <p:spPr>
          <a:xfrm>
            <a:off x="5385297" y="2846800"/>
            <a:ext cx="6806703" cy="3352653"/>
          </a:xfrm>
          <a:prstGeom prst="rect">
            <a:avLst/>
          </a:prstGeom>
        </p:spPr>
      </p:pic>
      <p:sp>
        <p:nvSpPr>
          <p:cNvPr id="11" name="Rectangle 10">
            <a:extLst>
              <a:ext uri="{FF2B5EF4-FFF2-40B4-BE49-F238E27FC236}">
                <a16:creationId xmlns:a16="http://schemas.microsoft.com/office/drawing/2014/main" id="{FD73EACF-B91A-BC29-DBC2-FB617A8FB68E}"/>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E6EB10CF-0BE8-F23C-BE75-03CDFA22B6A0}"/>
              </a:ext>
            </a:extLst>
          </p:cNvPr>
          <p:cNvPicPr>
            <a:picLocks noChangeAspect="1"/>
          </p:cNvPicPr>
          <p:nvPr/>
        </p:nvPicPr>
        <p:blipFill>
          <a:blip r:embed="rId5"/>
          <a:stretch>
            <a:fillRect/>
          </a:stretch>
        </p:blipFill>
        <p:spPr>
          <a:xfrm>
            <a:off x="11560093" y="6319120"/>
            <a:ext cx="463064" cy="424928"/>
          </a:xfrm>
          <a:prstGeom prst="rect">
            <a:avLst/>
          </a:prstGeom>
        </p:spPr>
      </p:pic>
      <p:pic>
        <p:nvPicPr>
          <p:cNvPr id="13" name="Content Placeholder 8">
            <a:extLst>
              <a:ext uri="{FF2B5EF4-FFF2-40B4-BE49-F238E27FC236}">
                <a16:creationId xmlns:a16="http://schemas.microsoft.com/office/drawing/2014/main" id="{027F973B-4EFD-AE5F-EA0D-FA8A8C0E9FA1}"/>
              </a:ext>
            </a:extLst>
          </p:cNvPr>
          <p:cNvPicPr>
            <a:picLocks noChangeAspect="1"/>
          </p:cNvPicPr>
          <p:nvPr/>
        </p:nvPicPr>
        <p:blipFill>
          <a:blip r:embed="rId6"/>
          <a:stretch>
            <a:fillRect/>
          </a:stretch>
        </p:blipFill>
        <p:spPr>
          <a:xfrm>
            <a:off x="11099574" y="6321081"/>
            <a:ext cx="462422" cy="424928"/>
          </a:xfrm>
          <a:prstGeom prst="rect">
            <a:avLst/>
          </a:prstGeom>
        </p:spPr>
      </p:pic>
      <p:sp>
        <p:nvSpPr>
          <p:cNvPr id="14" name="TextBox 13">
            <a:extLst>
              <a:ext uri="{FF2B5EF4-FFF2-40B4-BE49-F238E27FC236}">
                <a16:creationId xmlns:a16="http://schemas.microsoft.com/office/drawing/2014/main" id="{818F3FF2-0805-7C9F-0DD4-1754178C2E49}"/>
              </a:ext>
            </a:extLst>
          </p:cNvPr>
          <p:cNvSpPr txBox="1"/>
          <p:nvPr/>
        </p:nvSpPr>
        <p:spPr>
          <a:xfrm>
            <a:off x="11133647" y="5858859"/>
            <a:ext cx="1117614" cy="400110"/>
          </a:xfrm>
          <a:prstGeom prst="rect">
            <a:avLst/>
          </a:prstGeom>
          <a:noFill/>
        </p:spPr>
        <p:txBody>
          <a:bodyPr wrap="none" rtlCol="0">
            <a:spAutoFit/>
          </a:bodyPr>
          <a:lstStyle/>
          <a:p>
            <a:r>
              <a:rPr lang="en-US" sz="1000" dirty="0">
                <a:solidFill>
                  <a:schemeClr val="bg1"/>
                </a:solidFill>
                <a:latin typeface="Garamond" panose="02020404030301010803" pitchFamily="18" charset="0"/>
              </a:rPr>
              <a:t>Alcove </a:t>
            </a:r>
          </a:p>
          <a:p>
            <a:r>
              <a:rPr lang="en-US" sz="1000" dirty="0">
                <a:solidFill>
                  <a:schemeClr val="bg1"/>
                </a:solidFill>
                <a:latin typeface="Garamond" panose="02020404030301010803" pitchFamily="18" charset="0"/>
              </a:rPr>
              <a:t>Photo from USGS</a:t>
            </a:r>
          </a:p>
        </p:txBody>
      </p:sp>
      <p:sp>
        <p:nvSpPr>
          <p:cNvPr id="15" name="TextBox 14">
            <a:extLst>
              <a:ext uri="{FF2B5EF4-FFF2-40B4-BE49-F238E27FC236}">
                <a16:creationId xmlns:a16="http://schemas.microsoft.com/office/drawing/2014/main" id="{D7C01884-4E2D-6CB3-FFCC-89E5C2204DD9}"/>
              </a:ext>
            </a:extLst>
          </p:cNvPr>
          <p:cNvSpPr txBox="1"/>
          <p:nvPr/>
        </p:nvSpPr>
        <p:spPr>
          <a:xfrm>
            <a:off x="10623942" y="44461"/>
            <a:ext cx="1568058" cy="400110"/>
          </a:xfrm>
          <a:prstGeom prst="rect">
            <a:avLst/>
          </a:prstGeom>
          <a:noFill/>
        </p:spPr>
        <p:txBody>
          <a:bodyPr wrap="none" rtlCol="0">
            <a:spAutoFit/>
          </a:bodyPr>
          <a:lstStyle/>
          <a:p>
            <a:r>
              <a:rPr lang="en-US" sz="1000" dirty="0">
                <a:solidFill>
                  <a:schemeClr val="bg1"/>
                </a:solidFill>
                <a:latin typeface="Garamond" panose="02020404030301010803" pitchFamily="18" charset="0"/>
              </a:rPr>
              <a:t>Mainstem Willamette</a:t>
            </a:r>
          </a:p>
          <a:p>
            <a:r>
              <a:rPr lang="en-US" sz="1000" dirty="0">
                <a:solidFill>
                  <a:schemeClr val="bg1"/>
                </a:solidFill>
                <a:latin typeface="Garamond" panose="02020404030301010803" pitchFamily="18" charset="0"/>
              </a:rPr>
              <a:t>Photo by </a:t>
            </a:r>
            <a:r>
              <a:rPr lang="en-US" sz="1000" dirty="0" err="1">
                <a:solidFill>
                  <a:schemeClr val="bg1"/>
                </a:solidFill>
                <a:latin typeface="Garamond" panose="02020404030301010803" pitchFamily="18" charset="0"/>
              </a:rPr>
              <a:t>Martyne</a:t>
            </a:r>
            <a:r>
              <a:rPr lang="en-US" sz="1000" dirty="0">
                <a:solidFill>
                  <a:schemeClr val="bg1"/>
                </a:solidFill>
                <a:latin typeface="Garamond" panose="02020404030301010803" pitchFamily="18" charset="0"/>
              </a:rPr>
              <a:t> </a:t>
            </a:r>
            <a:r>
              <a:rPr lang="en-US" sz="1000" dirty="0" err="1">
                <a:solidFill>
                  <a:schemeClr val="bg1"/>
                </a:solidFill>
                <a:latin typeface="Garamond" panose="02020404030301010803" pitchFamily="18" charset="0"/>
              </a:rPr>
              <a:t>Reesman</a:t>
            </a:r>
            <a:endParaRPr lang="en-US" sz="1000" dirty="0">
              <a:solidFill>
                <a:schemeClr val="bg1"/>
              </a:solidFill>
              <a:latin typeface="Garamond" panose="02020404030301010803" pitchFamily="18" charset="0"/>
            </a:endParaRPr>
          </a:p>
        </p:txBody>
      </p:sp>
      <p:sp>
        <p:nvSpPr>
          <p:cNvPr id="18" name="Content Placeholder 2">
            <a:extLst>
              <a:ext uri="{FF2B5EF4-FFF2-40B4-BE49-F238E27FC236}">
                <a16:creationId xmlns:a16="http://schemas.microsoft.com/office/drawing/2014/main" id="{2842F8A7-1741-F4F3-8681-62B51B17C42D}"/>
              </a:ext>
            </a:extLst>
          </p:cNvPr>
          <p:cNvSpPr txBox="1">
            <a:spLocks/>
          </p:cNvSpPr>
          <p:nvPr/>
        </p:nvSpPr>
        <p:spPr>
          <a:xfrm>
            <a:off x="1967905" y="1363049"/>
            <a:ext cx="2315581" cy="129521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Garamond" panose="02020404030301010803" pitchFamily="18" charset="0"/>
              </a:rPr>
              <a:t>Higher basal metabolism </a:t>
            </a:r>
          </a:p>
          <a:p>
            <a:r>
              <a:rPr lang="en-US" sz="2400" dirty="0">
                <a:latin typeface="Garamond" panose="02020404030301010803" pitchFamily="18" charset="0"/>
              </a:rPr>
              <a:t>Higher activity costs</a:t>
            </a:r>
          </a:p>
          <a:p>
            <a:r>
              <a:rPr lang="en-US" sz="2400" dirty="0">
                <a:latin typeface="Garamond" panose="02020404030301010803" pitchFamily="18" charset="0"/>
              </a:rPr>
              <a:t>Higher energy gain</a:t>
            </a:r>
          </a:p>
          <a:p>
            <a:endParaRPr lang="en-US" sz="2000" dirty="0"/>
          </a:p>
          <a:p>
            <a:endParaRPr lang="en-US" sz="2000" dirty="0"/>
          </a:p>
          <a:p>
            <a:endParaRPr lang="en-US" sz="2000" dirty="0"/>
          </a:p>
        </p:txBody>
      </p:sp>
      <p:sp>
        <p:nvSpPr>
          <p:cNvPr id="19" name="Title 1">
            <a:extLst>
              <a:ext uri="{FF2B5EF4-FFF2-40B4-BE49-F238E27FC236}">
                <a16:creationId xmlns:a16="http://schemas.microsoft.com/office/drawing/2014/main" id="{2AFFA656-328E-A937-40DC-E2704C43E37F}"/>
              </a:ext>
            </a:extLst>
          </p:cNvPr>
          <p:cNvSpPr txBox="1">
            <a:spLocks/>
          </p:cNvSpPr>
          <p:nvPr/>
        </p:nvSpPr>
        <p:spPr>
          <a:xfrm>
            <a:off x="1992857" y="3743496"/>
            <a:ext cx="3060296" cy="7757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Garamond" panose="02020404030301010803" pitchFamily="18" charset="0"/>
              </a:rPr>
              <a:t>Efficiency Maximizing</a:t>
            </a:r>
          </a:p>
        </p:txBody>
      </p:sp>
      <p:pic>
        <p:nvPicPr>
          <p:cNvPr id="4" name="Picture 3">
            <a:extLst>
              <a:ext uri="{FF2B5EF4-FFF2-40B4-BE49-F238E27FC236}">
                <a16:creationId xmlns:a16="http://schemas.microsoft.com/office/drawing/2014/main" id="{DE7E8AB3-22D3-9683-1827-10714F4F56BE}"/>
              </a:ext>
            </a:extLst>
          </p:cNvPr>
          <p:cNvPicPr>
            <a:picLocks noChangeAspect="1"/>
          </p:cNvPicPr>
          <p:nvPr/>
        </p:nvPicPr>
        <p:blipFill rotWithShape="1">
          <a:blip r:embed="rId7"/>
          <a:srcRect l="32667" r="26868" b="44510"/>
          <a:stretch/>
        </p:blipFill>
        <p:spPr>
          <a:xfrm>
            <a:off x="4271868" y="917964"/>
            <a:ext cx="1094268" cy="1646818"/>
          </a:xfrm>
          <a:prstGeom prst="rect">
            <a:avLst/>
          </a:prstGeom>
        </p:spPr>
      </p:pic>
      <p:pic>
        <p:nvPicPr>
          <p:cNvPr id="5" name="Picture 4">
            <a:extLst>
              <a:ext uri="{FF2B5EF4-FFF2-40B4-BE49-F238E27FC236}">
                <a16:creationId xmlns:a16="http://schemas.microsoft.com/office/drawing/2014/main" id="{C239AF9C-2461-AAD3-A6BB-12EC556E9BFE}"/>
              </a:ext>
            </a:extLst>
          </p:cNvPr>
          <p:cNvPicPr>
            <a:picLocks noChangeAspect="1"/>
          </p:cNvPicPr>
          <p:nvPr/>
        </p:nvPicPr>
        <p:blipFill>
          <a:blip r:embed="rId8"/>
          <a:stretch>
            <a:fillRect/>
          </a:stretch>
        </p:blipFill>
        <p:spPr>
          <a:xfrm>
            <a:off x="4264079" y="234399"/>
            <a:ext cx="994234" cy="649826"/>
          </a:xfrm>
          <a:prstGeom prst="rect">
            <a:avLst/>
          </a:prstGeom>
        </p:spPr>
      </p:pic>
      <p:pic>
        <p:nvPicPr>
          <p:cNvPr id="6" name="Picture 5">
            <a:extLst>
              <a:ext uri="{FF2B5EF4-FFF2-40B4-BE49-F238E27FC236}">
                <a16:creationId xmlns:a16="http://schemas.microsoft.com/office/drawing/2014/main" id="{380CA238-6345-6D8C-C50C-A9710644255A}"/>
              </a:ext>
            </a:extLst>
          </p:cNvPr>
          <p:cNvPicPr>
            <a:picLocks noChangeAspect="1"/>
          </p:cNvPicPr>
          <p:nvPr/>
        </p:nvPicPr>
        <p:blipFill>
          <a:blip r:embed="rId9"/>
          <a:stretch>
            <a:fillRect/>
          </a:stretch>
        </p:blipFill>
        <p:spPr>
          <a:xfrm>
            <a:off x="330585" y="321741"/>
            <a:ext cx="716226" cy="716226"/>
          </a:xfrm>
          <a:prstGeom prst="rect">
            <a:avLst/>
          </a:prstGeom>
        </p:spPr>
      </p:pic>
      <p:pic>
        <p:nvPicPr>
          <p:cNvPr id="7" name="Picture 6">
            <a:extLst>
              <a:ext uri="{FF2B5EF4-FFF2-40B4-BE49-F238E27FC236}">
                <a16:creationId xmlns:a16="http://schemas.microsoft.com/office/drawing/2014/main" id="{3038D4E2-D874-3ED2-0DB9-3AF2C79F1EE4}"/>
              </a:ext>
            </a:extLst>
          </p:cNvPr>
          <p:cNvPicPr>
            <a:picLocks noChangeAspect="1"/>
          </p:cNvPicPr>
          <p:nvPr/>
        </p:nvPicPr>
        <p:blipFill>
          <a:blip r:embed="rId10"/>
          <a:stretch>
            <a:fillRect/>
          </a:stretch>
        </p:blipFill>
        <p:spPr>
          <a:xfrm>
            <a:off x="1237712" y="574639"/>
            <a:ext cx="716226" cy="1295212"/>
          </a:xfrm>
          <a:prstGeom prst="rect">
            <a:avLst/>
          </a:prstGeom>
        </p:spPr>
      </p:pic>
      <p:pic>
        <p:nvPicPr>
          <p:cNvPr id="8" name="Picture 7">
            <a:extLst>
              <a:ext uri="{FF2B5EF4-FFF2-40B4-BE49-F238E27FC236}">
                <a16:creationId xmlns:a16="http://schemas.microsoft.com/office/drawing/2014/main" id="{B147E0AF-FEA8-8DAC-DF89-8DA8FE43A9C6}"/>
              </a:ext>
            </a:extLst>
          </p:cNvPr>
          <p:cNvPicPr>
            <a:picLocks noChangeAspect="1"/>
          </p:cNvPicPr>
          <p:nvPr/>
        </p:nvPicPr>
        <p:blipFill rotWithShape="1">
          <a:blip r:embed="rId11"/>
          <a:srcRect l="8776"/>
          <a:stretch/>
        </p:blipFill>
        <p:spPr>
          <a:xfrm>
            <a:off x="382651" y="1507411"/>
            <a:ext cx="1005207" cy="793371"/>
          </a:xfrm>
          <a:prstGeom prst="rect">
            <a:avLst/>
          </a:prstGeom>
        </p:spPr>
      </p:pic>
      <p:sp>
        <p:nvSpPr>
          <p:cNvPr id="16" name="Rectangle 15">
            <a:extLst>
              <a:ext uri="{FF2B5EF4-FFF2-40B4-BE49-F238E27FC236}">
                <a16:creationId xmlns:a16="http://schemas.microsoft.com/office/drawing/2014/main" id="{7DBC3779-00E2-E012-0C04-350DFE129F28}"/>
              </a:ext>
            </a:extLst>
          </p:cNvPr>
          <p:cNvSpPr/>
          <p:nvPr/>
        </p:nvSpPr>
        <p:spPr>
          <a:xfrm>
            <a:off x="4218624" y="160330"/>
            <a:ext cx="1147512" cy="2736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6CDEE76-FB3C-7B22-D590-0FC371A91EA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6522" b="71941" l="10000" r="90000"/>
                    </a14:imgEffect>
                  </a14:imgLayer>
                </a14:imgProps>
              </a:ext>
            </a:extLst>
          </a:blip>
          <a:srcRect t="20845" b="22381"/>
          <a:stretch/>
        </p:blipFill>
        <p:spPr>
          <a:xfrm rot="19855160">
            <a:off x="3926676" y="3091199"/>
            <a:ext cx="1723703" cy="1053890"/>
          </a:xfrm>
          <a:prstGeom prst="rect">
            <a:avLst/>
          </a:prstGeom>
        </p:spPr>
      </p:pic>
      <p:pic>
        <p:nvPicPr>
          <p:cNvPr id="20" name="Picture 19">
            <a:extLst>
              <a:ext uri="{FF2B5EF4-FFF2-40B4-BE49-F238E27FC236}">
                <a16:creationId xmlns:a16="http://schemas.microsoft.com/office/drawing/2014/main" id="{C7B4B775-3C74-845C-21B3-FC9FA86B672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444" b="94355" l="9753" r="89973">
                        <a14:foregroundMark x1="34478" y1="10081" x2="49588" y2="5645"/>
                        <a14:foregroundMark x1="27335" y1="91129" x2="44368" y2="94355"/>
                        <a14:foregroundMark x1="44368" y1="94355" x2="48077" y2="93145"/>
                      </a14:backgroundRemoval>
                    </a14:imgEffect>
                  </a14:imgLayer>
                </a14:imgProps>
              </a:ext>
            </a:extLst>
          </a:blip>
          <a:stretch>
            <a:fillRect/>
          </a:stretch>
        </p:blipFill>
        <p:spPr>
          <a:xfrm flipH="1">
            <a:off x="3744940" y="4820023"/>
            <a:ext cx="1970774" cy="1287962"/>
          </a:xfrm>
          <a:prstGeom prst="rect">
            <a:avLst/>
          </a:prstGeom>
        </p:spPr>
      </p:pic>
      <p:pic>
        <p:nvPicPr>
          <p:cNvPr id="21" name="Picture 20">
            <a:extLst>
              <a:ext uri="{FF2B5EF4-FFF2-40B4-BE49-F238E27FC236}">
                <a16:creationId xmlns:a16="http://schemas.microsoft.com/office/drawing/2014/main" id="{DA8A4983-7DCF-53D9-A76F-60C426821BD1}"/>
              </a:ext>
            </a:extLst>
          </p:cNvPr>
          <p:cNvPicPr>
            <a:picLocks noChangeAspect="1"/>
          </p:cNvPicPr>
          <p:nvPr/>
        </p:nvPicPr>
        <p:blipFill>
          <a:blip r:embed="rId16"/>
          <a:stretch>
            <a:fillRect/>
          </a:stretch>
        </p:blipFill>
        <p:spPr>
          <a:xfrm>
            <a:off x="3649340" y="7219740"/>
            <a:ext cx="697412" cy="899886"/>
          </a:xfrm>
          <a:prstGeom prst="rect">
            <a:avLst/>
          </a:prstGeom>
        </p:spPr>
      </p:pic>
      <p:pic>
        <p:nvPicPr>
          <p:cNvPr id="22" name="Picture 2" descr="Gallery - Wilderness Trout">
            <a:extLst>
              <a:ext uri="{FF2B5EF4-FFF2-40B4-BE49-F238E27FC236}">
                <a16:creationId xmlns:a16="http://schemas.microsoft.com/office/drawing/2014/main" id="{55431AA9-1E82-5CA4-F5C8-082D218BA8B0}"/>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651" r="17628" b="10912"/>
          <a:stretch/>
        </p:blipFill>
        <p:spPr bwMode="auto">
          <a:xfrm rot="18905411">
            <a:off x="4795152" y="7181793"/>
            <a:ext cx="761794" cy="15810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0DE162E-7132-CA20-8D7A-18DCE71B929E}"/>
              </a:ext>
            </a:extLst>
          </p:cNvPr>
          <p:cNvPicPr>
            <a:picLocks noChangeAspect="1"/>
          </p:cNvPicPr>
          <p:nvPr/>
        </p:nvPicPr>
        <p:blipFill>
          <a:blip r:embed="rId16"/>
          <a:stretch>
            <a:fillRect/>
          </a:stretch>
        </p:blipFill>
        <p:spPr>
          <a:xfrm>
            <a:off x="330584" y="3388555"/>
            <a:ext cx="697412" cy="899886"/>
          </a:xfrm>
          <a:prstGeom prst="rect">
            <a:avLst/>
          </a:prstGeom>
        </p:spPr>
      </p:pic>
      <p:pic>
        <p:nvPicPr>
          <p:cNvPr id="24" name="Picture 2" descr="Gallery - Wilderness Trout">
            <a:extLst>
              <a:ext uri="{FF2B5EF4-FFF2-40B4-BE49-F238E27FC236}">
                <a16:creationId xmlns:a16="http://schemas.microsoft.com/office/drawing/2014/main" id="{364B78CE-B94A-6BC1-817A-FED7AE0967A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21651" r="17628" b="10912"/>
          <a:stretch/>
        </p:blipFill>
        <p:spPr bwMode="auto">
          <a:xfrm rot="18905411">
            <a:off x="972839" y="4162291"/>
            <a:ext cx="761794" cy="158103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E17F2C6A-CDDD-9821-238D-66DAD500F618}"/>
              </a:ext>
            </a:extLst>
          </p:cNvPr>
          <p:cNvSpPr/>
          <p:nvPr/>
        </p:nvSpPr>
        <p:spPr>
          <a:xfrm>
            <a:off x="0" y="3075380"/>
            <a:ext cx="1707444" cy="2736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F467632-7F5E-3374-91B3-754A11FE83F0}"/>
              </a:ext>
            </a:extLst>
          </p:cNvPr>
          <p:cNvSpPr/>
          <p:nvPr/>
        </p:nvSpPr>
        <p:spPr>
          <a:xfrm>
            <a:off x="4016432" y="4815100"/>
            <a:ext cx="1362848" cy="1299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F9DF621-BB68-6AC5-CD6B-B28DA1083755}"/>
              </a:ext>
            </a:extLst>
          </p:cNvPr>
          <p:cNvSpPr/>
          <p:nvPr/>
        </p:nvSpPr>
        <p:spPr>
          <a:xfrm>
            <a:off x="4197604" y="2771180"/>
            <a:ext cx="1160656" cy="1299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1A30F4A-9BB4-847D-4840-4C6C884A1046}"/>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Content Placeholder 8">
            <a:extLst>
              <a:ext uri="{FF2B5EF4-FFF2-40B4-BE49-F238E27FC236}">
                <a16:creationId xmlns:a16="http://schemas.microsoft.com/office/drawing/2014/main" id="{8266935D-07C8-8DB8-6294-712A2EFE056E}"/>
              </a:ext>
            </a:extLst>
          </p:cNvPr>
          <p:cNvPicPr>
            <a:picLocks noChangeAspect="1"/>
          </p:cNvPicPr>
          <p:nvPr/>
        </p:nvPicPr>
        <p:blipFill>
          <a:blip r:embed="rId6"/>
          <a:stretch>
            <a:fillRect/>
          </a:stretch>
        </p:blipFill>
        <p:spPr>
          <a:xfrm>
            <a:off x="11099574" y="6321081"/>
            <a:ext cx="462422" cy="424928"/>
          </a:xfrm>
          <a:prstGeom prst="rect">
            <a:avLst/>
          </a:prstGeom>
        </p:spPr>
      </p:pic>
      <p:pic>
        <p:nvPicPr>
          <p:cNvPr id="30" name="Picture 29">
            <a:extLst>
              <a:ext uri="{FF2B5EF4-FFF2-40B4-BE49-F238E27FC236}">
                <a16:creationId xmlns:a16="http://schemas.microsoft.com/office/drawing/2014/main" id="{7278FFB4-64DA-CEB4-ACAA-68B6FD341ECA}"/>
              </a:ext>
            </a:extLst>
          </p:cNvPr>
          <p:cNvPicPr>
            <a:picLocks noChangeAspect="1"/>
          </p:cNvPicPr>
          <p:nvPr/>
        </p:nvPicPr>
        <p:blipFill>
          <a:blip r:embed="rId18"/>
          <a:stretch>
            <a:fillRect/>
          </a:stretch>
        </p:blipFill>
        <p:spPr>
          <a:xfrm>
            <a:off x="11560092" y="6318218"/>
            <a:ext cx="462422" cy="424957"/>
          </a:xfrm>
          <a:prstGeom prst="rect">
            <a:avLst/>
          </a:prstGeom>
        </p:spPr>
      </p:pic>
      <p:sp>
        <p:nvSpPr>
          <p:cNvPr id="9" name="Rectangle 8">
            <a:extLst>
              <a:ext uri="{FF2B5EF4-FFF2-40B4-BE49-F238E27FC236}">
                <a16:creationId xmlns:a16="http://schemas.microsoft.com/office/drawing/2014/main" id="{03031915-B8B5-D33B-2028-F68F3A60A924}"/>
              </a:ext>
            </a:extLst>
          </p:cNvPr>
          <p:cNvSpPr/>
          <p:nvPr/>
        </p:nvSpPr>
        <p:spPr>
          <a:xfrm>
            <a:off x="-1" y="139152"/>
            <a:ext cx="1964897" cy="27365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a:extLst>
              <a:ext uri="{FF2B5EF4-FFF2-40B4-BE49-F238E27FC236}">
                <a16:creationId xmlns:a16="http://schemas.microsoft.com/office/drawing/2014/main" id="{56332FA1-4963-95E3-4E4F-56125B6948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5982" y="1385768"/>
            <a:ext cx="1878914" cy="902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6FD5C209-882A-470C-10C4-16FDFA12EB4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3097" y="3904488"/>
            <a:ext cx="1818699" cy="1024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6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DA5FC-C985-16A1-C0B2-116DCE8DDC69}"/>
              </a:ext>
            </a:extLst>
          </p:cNvPr>
          <p:cNvSpPr>
            <a:spLocks noGrp="1"/>
          </p:cNvSpPr>
          <p:nvPr>
            <p:ph type="title"/>
          </p:nvPr>
        </p:nvSpPr>
        <p:spPr/>
        <p:txBody>
          <a:bodyPr>
            <a:normAutofit/>
          </a:bodyPr>
          <a:lstStyle/>
          <a:p>
            <a:r>
              <a:rPr lang="en-US" sz="4000" dirty="0">
                <a:latin typeface="Garamond" panose="02020404030301010803" pitchFamily="18" charset="0"/>
              </a:rPr>
              <a:t>Bioenergetics modeling</a:t>
            </a:r>
          </a:p>
        </p:txBody>
      </p:sp>
      <p:pic>
        <p:nvPicPr>
          <p:cNvPr id="8" name="Content Placeholder 7">
            <a:extLst>
              <a:ext uri="{FF2B5EF4-FFF2-40B4-BE49-F238E27FC236}">
                <a16:creationId xmlns:a16="http://schemas.microsoft.com/office/drawing/2014/main" id="{567F058C-8673-F0A9-5AF9-406913A938B5}"/>
              </a:ext>
            </a:extLst>
          </p:cNvPr>
          <p:cNvPicPr>
            <a:picLocks noGrp="1" noChangeAspect="1"/>
          </p:cNvPicPr>
          <p:nvPr>
            <p:ph idx="1"/>
          </p:nvPr>
        </p:nvPicPr>
        <p:blipFill rotWithShape="1">
          <a:blip r:embed="rId3"/>
          <a:srcRect b="1887"/>
          <a:stretch/>
        </p:blipFill>
        <p:spPr>
          <a:xfrm>
            <a:off x="6222121" y="114912"/>
            <a:ext cx="5337971" cy="5970697"/>
          </a:xfrm>
        </p:spPr>
      </p:pic>
      <p:sp>
        <p:nvSpPr>
          <p:cNvPr id="4" name="Rectangle 3">
            <a:extLst>
              <a:ext uri="{FF2B5EF4-FFF2-40B4-BE49-F238E27FC236}">
                <a16:creationId xmlns:a16="http://schemas.microsoft.com/office/drawing/2014/main" id="{6E78566A-809F-8CDE-83D4-E89B4CDAF57F}"/>
              </a:ext>
            </a:extLst>
          </p:cNvPr>
          <p:cNvSpPr/>
          <p:nvPr/>
        </p:nvSpPr>
        <p:spPr>
          <a:xfrm>
            <a:off x="0" y="6200434"/>
            <a:ext cx="12192000" cy="657566"/>
          </a:xfrm>
          <a:prstGeom prst="rect">
            <a:avLst/>
          </a:prstGeom>
          <a:solidFill>
            <a:schemeClr val="bg2">
              <a:lumMod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8">
            <a:extLst>
              <a:ext uri="{FF2B5EF4-FFF2-40B4-BE49-F238E27FC236}">
                <a16:creationId xmlns:a16="http://schemas.microsoft.com/office/drawing/2014/main" id="{5D26CE42-2786-FCBE-04E2-CC07F2CA456E}"/>
              </a:ext>
            </a:extLst>
          </p:cNvPr>
          <p:cNvPicPr>
            <a:picLocks noChangeAspect="1"/>
          </p:cNvPicPr>
          <p:nvPr/>
        </p:nvPicPr>
        <p:blipFill>
          <a:blip r:embed="rId4"/>
          <a:stretch>
            <a:fillRect/>
          </a:stretch>
        </p:blipFill>
        <p:spPr>
          <a:xfrm>
            <a:off x="11099574" y="6321081"/>
            <a:ext cx="462422" cy="424928"/>
          </a:xfrm>
          <a:prstGeom prst="rect">
            <a:avLst/>
          </a:prstGeom>
        </p:spPr>
      </p:pic>
      <p:pic>
        <p:nvPicPr>
          <p:cNvPr id="6" name="Picture 5">
            <a:extLst>
              <a:ext uri="{FF2B5EF4-FFF2-40B4-BE49-F238E27FC236}">
                <a16:creationId xmlns:a16="http://schemas.microsoft.com/office/drawing/2014/main" id="{9BF22B51-D990-3361-4B77-0ADD82EC473B}"/>
              </a:ext>
            </a:extLst>
          </p:cNvPr>
          <p:cNvPicPr>
            <a:picLocks noChangeAspect="1"/>
          </p:cNvPicPr>
          <p:nvPr/>
        </p:nvPicPr>
        <p:blipFill>
          <a:blip r:embed="rId5"/>
          <a:stretch>
            <a:fillRect/>
          </a:stretch>
        </p:blipFill>
        <p:spPr>
          <a:xfrm>
            <a:off x="11560092" y="6318218"/>
            <a:ext cx="462422" cy="424957"/>
          </a:xfrm>
          <a:prstGeom prst="rect">
            <a:avLst/>
          </a:prstGeom>
        </p:spPr>
      </p:pic>
      <p:sp>
        <p:nvSpPr>
          <p:cNvPr id="9" name="TextBox 8">
            <a:extLst>
              <a:ext uri="{FF2B5EF4-FFF2-40B4-BE49-F238E27FC236}">
                <a16:creationId xmlns:a16="http://schemas.microsoft.com/office/drawing/2014/main" id="{7E7CB882-C180-AFCD-2A9B-4F463CE4DA56}"/>
              </a:ext>
            </a:extLst>
          </p:cNvPr>
          <p:cNvSpPr txBox="1"/>
          <p:nvPr/>
        </p:nvSpPr>
        <p:spPr>
          <a:xfrm>
            <a:off x="391553" y="2966282"/>
            <a:ext cx="5704447" cy="830997"/>
          </a:xfrm>
          <a:prstGeom prst="rect">
            <a:avLst/>
          </a:prstGeom>
          <a:noFill/>
        </p:spPr>
        <p:txBody>
          <a:bodyPr wrap="none" rtlCol="0">
            <a:spAutoFit/>
          </a:bodyPr>
          <a:lstStyle/>
          <a:p>
            <a:r>
              <a:rPr lang="en-US" sz="2400" dirty="0">
                <a:latin typeface="Garamond" panose="02020404030301010803" pitchFamily="18" charset="0"/>
              </a:rPr>
              <a:t>Growth = Consumption – Basal Metabolism </a:t>
            </a:r>
          </a:p>
          <a:p>
            <a:r>
              <a:rPr lang="en-US" sz="2400" dirty="0">
                <a:latin typeface="Garamond" panose="02020404030301010803" pitchFamily="18" charset="0"/>
              </a:rPr>
              <a:t>	      – Active Metabolism  – Wastes</a:t>
            </a:r>
          </a:p>
        </p:txBody>
      </p:sp>
    </p:spTree>
    <p:extLst>
      <p:ext uri="{BB962C8B-B14F-4D97-AF65-F5344CB8AC3E}">
        <p14:creationId xmlns:p14="http://schemas.microsoft.com/office/powerpoint/2010/main" val="416142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1598</Words>
  <Application>Microsoft Macintosh PowerPoint</Application>
  <PresentationFormat>Widescreen</PresentationFormat>
  <Paragraphs>187</Paragraphs>
  <Slides>22</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Calibri Light</vt:lpstr>
      <vt:lpstr>Garamond</vt:lpstr>
      <vt:lpstr>Times New Roman</vt:lpstr>
      <vt:lpstr>Titillium Web</vt:lpstr>
      <vt:lpstr>Office Theme</vt:lpstr>
      <vt:lpstr>7_Default Design</vt:lpstr>
      <vt:lpstr>The physiology and energetics of alternative summer habitat use in Willamette cutthroat trout</vt:lpstr>
      <vt:lpstr>PowerPoint Presentation</vt:lpstr>
      <vt:lpstr>PowerPoint Presentation</vt:lpstr>
      <vt:lpstr>PowerPoint Presentation</vt:lpstr>
      <vt:lpstr>3Three general options</vt:lpstr>
      <vt:lpstr>Willamette cutthroat: most tolerate and some move or migrate to much colder habitat</vt:lpstr>
      <vt:lpstr>Mainstem Willamette (lotic)</vt:lpstr>
      <vt:lpstr>Gain Maximizing</vt:lpstr>
      <vt:lpstr>Bioenergetics modeling</vt:lpstr>
      <vt:lpstr>Are there cutthroat trout parameters?</vt:lpstr>
      <vt:lpstr>How to leverage both C and G data?</vt:lpstr>
      <vt:lpstr>How do you consider activity costs?</vt:lpstr>
      <vt:lpstr>Our approach</vt:lpstr>
      <vt:lpstr>Characterizing diet</vt:lpstr>
      <vt:lpstr>PowerPoint Presentation</vt:lpstr>
      <vt:lpstr>Will an energy maximizing approach in the mainstem be profitable in a warmer future?</vt:lpstr>
      <vt:lpstr>Will an energy maximizing approach in the mainstem be profitable in a warmer future?</vt:lpstr>
      <vt:lpstr>Will an energy maximizing approach in the mainstem be profitable in a warmer future?</vt:lpstr>
      <vt:lpstr>Will an energy maximizing approach in the mainstem be profitable in a warmer future?</vt:lpstr>
      <vt:lpstr>Will an energy maximizing approach in the mainstem be profitable in a warmer future?</vt:lpstr>
      <vt:lpstr>Key questions for future work</vt:lpstr>
      <vt:lpstr>Thanks!!!!</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Mainstem Willamette (lotic)</dc:title>
  <dc:creator>Barrett, Hannah</dc:creator>
  <cp:lastModifiedBy>Jonny Armstrong</cp:lastModifiedBy>
  <cp:revision>3</cp:revision>
  <dcterms:created xsi:type="dcterms:W3CDTF">2024-04-07T21:51:38Z</dcterms:created>
  <dcterms:modified xsi:type="dcterms:W3CDTF">2024-04-08T04:14:25Z</dcterms:modified>
</cp:coreProperties>
</file>